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981" r:id="rId5"/>
    <p:sldId id="972" r:id="rId6"/>
    <p:sldId id="822" r:id="rId7"/>
    <p:sldId id="989" r:id="rId8"/>
    <p:sldId id="933" r:id="rId9"/>
    <p:sldId id="971" r:id="rId10"/>
    <p:sldId id="934" r:id="rId11"/>
    <p:sldId id="973" r:id="rId12"/>
    <p:sldId id="974" r:id="rId13"/>
    <p:sldId id="980" r:id="rId14"/>
    <p:sldId id="975" r:id="rId15"/>
    <p:sldId id="982" r:id="rId16"/>
    <p:sldId id="977" r:id="rId17"/>
    <p:sldId id="978" r:id="rId18"/>
    <p:sldId id="983"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1" id="{1D7F6BF2-D260-0F4D-94E0-4F52AC9BCC4C}">
          <p14:sldIdLst>
            <p14:sldId id="981"/>
            <p14:sldId id="972"/>
            <p14:sldId id="822"/>
            <p14:sldId id="989"/>
            <p14:sldId id="933"/>
            <p14:sldId id="971"/>
            <p14:sldId id="934"/>
            <p14:sldId id="973"/>
            <p14:sldId id="974"/>
            <p14:sldId id="980"/>
            <p14:sldId id="975"/>
            <p14:sldId id="982"/>
            <p14:sldId id="977"/>
            <p14:sldId id="978"/>
            <p14:sldId id="983"/>
          </p14:sldIdLst>
        </p14:section>
      </p14:sectionLst>
    </p:ext>
    <p:ext uri="{EFAFB233-063F-42B5-8137-9DF3F51BA10A}">
      <p15:sldGuideLst xmlns:p15="http://schemas.microsoft.com/office/powerpoint/2012/main">
        <p15:guide id="1" orient="horz" pos="150" userDrawn="1">
          <p15:clr>
            <a:srgbClr val="A4A3A4"/>
          </p15:clr>
        </p15:guide>
        <p15:guide id="2" pos="748" userDrawn="1">
          <p15:clr>
            <a:srgbClr val="A4A3A4"/>
          </p15:clr>
        </p15:guide>
        <p15:guide id="3" orient="horz" pos="3710" userDrawn="1">
          <p15:clr>
            <a:srgbClr val="A4A3A4"/>
          </p15:clr>
        </p15:guide>
        <p15:guide id="4" orient="horz" pos="292" userDrawn="1">
          <p15:clr>
            <a:srgbClr val="A4A3A4"/>
          </p15:clr>
        </p15:guide>
        <p15:guide id="5" orient="horz" pos="4133" userDrawn="1">
          <p15:clr>
            <a:srgbClr val="A4A3A4"/>
          </p15:clr>
        </p15:guide>
        <p15:guide id="6" orient="horz" pos="3967">
          <p15:clr>
            <a:srgbClr val="A4A3A4"/>
          </p15:clr>
        </p15:guide>
        <p15:guide id="7" orient="horz" pos="3819">
          <p15:clr>
            <a:srgbClr val="A4A3A4"/>
          </p15:clr>
        </p15:guide>
        <p15:guide id="8" orient="horz" pos="2544">
          <p15:clr>
            <a:srgbClr val="A4A3A4"/>
          </p15:clr>
        </p15:guide>
        <p15:guide id="9" pos="124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fo StopTheTraffik" initials="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1"/>
    <a:srgbClr val="FFEBAB"/>
    <a:srgbClr val="777777"/>
    <a:srgbClr val="6F6F6F"/>
    <a:srgbClr val="5A5A5A"/>
    <a:srgbClr val="FFF6E2"/>
    <a:srgbClr val="EFBC00"/>
    <a:srgbClr val="DEAF00"/>
    <a:srgbClr val="FFCC01"/>
    <a:srgbClr val="6D4A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02AAB-5AEF-DB24-A22D-C701A1643973}" v="72" dt="2020-05-05T13:37:52.719"/>
    <p1510:client id="{5808B2F2-534C-1837-5EDB-637DF57E1A94}" v="121" dt="2020-05-05T14:12:50.961"/>
    <p1510:client id="{BF46C510-E56F-4BAC-9E10-286A5E0E8D72}" v="37" dt="2020-05-05T15:26:12.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70" autoAdjust="0"/>
  </p:normalViewPr>
  <p:slideViewPr>
    <p:cSldViewPr snapToGrid="0">
      <p:cViewPr varScale="1">
        <p:scale>
          <a:sx n="39" d="100"/>
          <a:sy n="39" d="100"/>
        </p:scale>
        <p:origin x="60" y="128"/>
      </p:cViewPr>
      <p:guideLst>
        <p:guide orient="horz" pos="150"/>
        <p:guide pos="748"/>
        <p:guide orient="horz" pos="3710"/>
        <p:guide orient="horz" pos="292"/>
        <p:guide orient="horz" pos="4133"/>
        <p:guide orient="horz" pos="3967"/>
        <p:guide orient="horz" pos="3819"/>
        <p:guide orient="horz" pos="2544"/>
        <p:guide pos="124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wn" userId="S::sarah.brown@stopthetraffik.org::58d9349e-ee2c-44d8-83bb-d1127efe871f" providerId="AD" clId="Web-{2CD02AAB-5AEF-DB24-A22D-C701A1643973}"/>
    <pc:docChg chg="modSld">
      <pc:chgData name="Sarah Brown" userId="S::sarah.brown@stopthetraffik.org::58d9349e-ee2c-44d8-83bb-d1127efe871f" providerId="AD" clId="Web-{2CD02AAB-5AEF-DB24-A22D-C701A1643973}" dt="2020-05-05T13:37:50.906" v="46" actId="20577"/>
      <pc:docMkLst>
        <pc:docMk/>
      </pc:docMkLst>
      <pc:sldChg chg="modSp">
        <pc:chgData name="Sarah Brown" userId="S::sarah.brown@stopthetraffik.org::58d9349e-ee2c-44d8-83bb-d1127efe871f" providerId="AD" clId="Web-{2CD02AAB-5AEF-DB24-A22D-C701A1643973}" dt="2020-05-05T13:35:42.985" v="14" actId="20577"/>
        <pc:sldMkLst>
          <pc:docMk/>
          <pc:sldMk cId="2143581167" sldId="934"/>
        </pc:sldMkLst>
        <pc:spChg chg="mod">
          <ac:chgData name="Sarah Brown" userId="S::sarah.brown@stopthetraffik.org::58d9349e-ee2c-44d8-83bb-d1127efe871f" providerId="AD" clId="Web-{2CD02AAB-5AEF-DB24-A22D-C701A1643973}" dt="2020-05-05T13:35:42.985" v="14" actId="20577"/>
          <ac:spMkLst>
            <pc:docMk/>
            <pc:sldMk cId="2143581167" sldId="934"/>
            <ac:spMk id="16" creationId="{00000000-0000-0000-0000-000000000000}"/>
          </ac:spMkLst>
        </pc:spChg>
      </pc:sldChg>
      <pc:sldChg chg="modSp">
        <pc:chgData name="Sarah Brown" userId="S::sarah.brown@stopthetraffik.org::58d9349e-ee2c-44d8-83bb-d1127efe871f" providerId="AD" clId="Web-{2CD02AAB-5AEF-DB24-A22D-C701A1643973}" dt="2020-05-05T13:35:05.969" v="8" actId="20577"/>
        <pc:sldMkLst>
          <pc:docMk/>
          <pc:sldMk cId="499738134" sldId="971"/>
        </pc:sldMkLst>
        <pc:spChg chg="mod">
          <ac:chgData name="Sarah Brown" userId="S::sarah.brown@stopthetraffik.org::58d9349e-ee2c-44d8-83bb-d1127efe871f" providerId="AD" clId="Web-{2CD02AAB-5AEF-DB24-A22D-C701A1643973}" dt="2020-05-05T13:35:05.969" v="8" actId="20577"/>
          <ac:spMkLst>
            <pc:docMk/>
            <pc:sldMk cId="499738134" sldId="971"/>
            <ac:spMk id="19" creationId="{00000000-0000-0000-0000-000000000000}"/>
          </ac:spMkLst>
        </pc:spChg>
      </pc:sldChg>
      <pc:sldChg chg="modSp">
        <pc:chgData name="Sarah Brown" userId="S::sarah.brown@stopthetraffik.org::58d9349e-ee2c-44d8-83bb-d1127efe871f" providerId="AD" clId="Web-{2CD02AAB-5AEF-DB24-A22D-C701A1643973}" dt="2020-05-05T13:37:50.906" v="45" actId="20577"/>
        <pc:sldMkLst>
          <pc:docMk/>
          <pc:sldMk cId="825372877" sldId="975"/>
        </pc:sldMkLst>
        <pc:spChg chg="mod">
          <ac:chgData name="Sarah Brown" userId="S::sarah.brown@stopthetraffik.org::58d9349e-ee2c-44d8-83bb-d1127efe871f" providerId="AD" clId="Web-{2CD02AAB-5AEF-DB24-A22D-C701A1643973}" dt="2020-05-05T13:37:50.906" v="45" actId="20577"/>
          <ac:spMkLst>
            <pc:docMk/>
            <pc:sldMk cId="825372877" sldId="975"/>
            <ac:spMk id="3" creationId="{00000000-0000-0000-0000-000000000000}"/>
          </ac:spMkLst>
        </pc:spChg>
      </pc:sldChg>
      <pc:sldChg chg="modSp">
        <pc:chgData name="Sarah Brown" userId="S::sarah.brown@stopthetraffik.org::58d9349e-ee2c-44d8-83bb-d1127efe871f" providerId="AD" clId="Web-{2CD02AAB-5AEF-DB24-A22D-C701A1643973}" dt="2020-05-05T13:37:34.922" v="40"/>
        <pc:sldMkLst>
          <pc:docMk/>
          <pc:sldMk cId="177259761" sldId="980"/>
        </pc:sldMkLst>
        <pc:graphicFrameChg chg="mod modGraphic">
          <ac:chgData name="Sarah Brown" userId="S::sarah.brown@stopthetraffik.org::58d9349e-ee2c-44d8-83bb-d1127efe871f" providerId="AD" clId="Web-{2CD02AAB-5AEF-DB24-A22D-C701A1643973}" dt="2020-05-05T13:37:34.922" v="40"/>
          <ac:graphicFrameMkLst>
            <pc:docMk/>
            <pc:sldMk cId="177259761" sldId="980"/>
            <ac:graphicFrameMk id="9" creationId="{1030C635-B25F-4E07-8127-62C1A6774FE0}"/>
          </ac:graphicFrameMkLst>
        </pc:graphicFrameChg>
      </pc:sldChg>
      <pc:sldChg chg="modSp">
        <pc:chgData name="Sarah Brown" userId="S::sarah.brown@stopthetraffik.org::58d9349e-ee2c-44d8-83bb-d1127efe871f" providerId="AD" clId="Web-{2CD02AAB-5AEF-DB24-A22D-C701A1643973}" dt="2020-05-05T13:34:23.156" v="4" actId="20577"/>
        <pc:sldMkLst>
          <pc:docMk/>
          <pc:sldMk cId="3455800645" sldId="989"/>
        </pc:sldMkLst>
        <pc:spChg chg="mod">
          <ac:chgData name="Sarah Brown" userId="S::sarah.brown@stopthetraffik.org::58d9349e-ee2c-44d8-83bb-d1127efe871f" providerId="AD" clId="Web-{2CD02AAB-5AEF-DB24-A22D-C701A1643973}" dt="2020-05-05T13:34:23.156" v="4" actId="20577"/>
          <ac:spMkLst>
            <pc:docMk/>
            <pc:sldMk cId="3455800645" sldId="989"/>
            <ac:spMk id="9" creationId="{00000000-0000-0000-0000-000000000000}"/>
          </ac:spMkLst>
        </pc:spChg>
      </pc:sldChg>
    </pc:docChg>
  </pc:docChgLst>
  <pc:docChgLst>
    <pc:chgData name="Tom Madden" userId="S::tom.madden@stopthetraffik.org::57f84086-88b0-44c7-a522-6c7980bb1552" providerId="AD" clId="Web-{B849EF41-EFD4-74B9-DA71-DC39C6EECD70}"/>
    <pc:docChg chg="modSld">
      <pc:chgData name="Tom Madden" userId="S::tom.madden@stopthetraffik.org::57f84086-88b0-44c7-a522-6c7980bb1552" providerId="AD" clId="Web-{B849EF41-EFD4-74B9-DA71-DC39C6EECD70}" dt="2020-05-04T16:53:00.986" v="181"/>
      <pc:docMkLst>
        <pc:docMk/>
      </pc:docMkLst>
      <pc:sldChg chg="modSp modNotes">
        <pc:chgData name="Tom Madden" userId="S::tom.madden@stopthetraffik.org::57f84086-88b0-44c7-a522-6c7980bb1552" providerId="AD" clId="Web-{B849EF41-EFD4-74B9-DA71-DC39C6EECD70}" dt="2020-05-04T16:48:24.200" v="10"/>
        <pc:sldMkLst>
          <pc:docMk/>
          <pc:sldMk cId="1530512860" sldId="822"/>
        </pc:sldMkLst>
        <pc:spChg chg="mod">
          <ac:chgData name="Tom Madden" userId="S::tom.madden@stopthetraffik.org::57f84086-88b0-44c7-a522-6c7980bb1552" providerId="AD" clId="Web-{B849EF41-EFD4-74B9-DA71-DC39C6EECD70}" dt="2020-05-04T16:47:35.400" v="8" actId="20577"/>
          <ac:spMkLst>
            <pc:docMk/>
            <pc:sldMk cId="1530512860" sldId="822"/>
            <ac:spMk id="9" creationId="{00000000-0000-0000-0000-000000000000}"/>
          </ac:spMkLst>
        </pc:spChg>
      </pc:sldChg>
      <pc:sldChg chg="modSp">
        <pc:chgData name="Tom Madden" userId="S::tom.madden@stopthetraffik.org::57f84086-88b0-44c7-a522-6c7980bb1552" providerId="AD" clId="Web-{B849EF41-EFD4-74B9-DA71-DC39C6EECD70}" dt="2020-05-04T16:53:00.986" v="181"/>
        <pc:sldMkLst>
          <pc:docMk/>
          <pc:sldMk cId="177259761" sldId="980"/>
        </pc:sldMkLst>
        <pc:graphicFrameChg chg="mod modGraphic">
          <ac:chgData name="Tom Madden" userId="S::tom.madden@stopthetraffik.org::57f84086-88b0-44c7-a522-6c7980bb1552" providerId="AD" clId="Web-{B849EF41-EFD4-74B9-DA71-DC39C6EECD70}" dt="2020-05-04T16:53:00.986" v="181"/>
          <ac:graphicFrameMkLst>
            <pc:docMk/>
            <pc:sldMk cId="177259761" sldId="980"/>
            <ac:graphicFrameMk id="9" creationId="{1030C635-B25F-4E07-8127-62C1A6774FE0}"/>
          </ac:graphicFrameMkLst>
        </pc:graphicFrameChg>
      </pc:sldChg>
      <pc:sldChg chg="modSp">
        <pc:chgData name="Tom Madden" userId="S::tom.madden@stopthetraffik.org::57f84086-88b0-44c7-a522-6c7980bb1552" providerId="AD" clId="Web-{B849EF41-EFD4-74B9-DA71-DC39C6EECD70}" dt="2020-05-04T16:50:25.537" v="173" actId="20577"/>
        <pc:sldMkLst>
          <pc:docMk/>
          <pc:sldMk cId="2397460831" sldId="984"/>
        </pc:sldMkLst>
        <pc:spChg chg="mod">
          <ac:chgData name="Tom Madden" userId="S::tom.madden@stopthetraffik.org::57f84086-88b0-44c7-a522-6c7980bb1552" providerId="AD" clId="Web-{B849EF41-EFD4-74B9-DA71-DC39C6EECD70}" dt="2020-05-04T16:50:25.537" v="173" actId="20577"/>
          <ac:spMkLst>
            <pc:docMk/>
            <pc:sldMk cId="2397460831" sldId="984"/>
            <ac:spMk id="3" creationId="{30202269-E066-45CA-B76E-8AABC4B88118}"/>
          </ac:spMkLst>
        </pc:spChg>
      </pc:sldChg>
    </pc:docChg>
  </pc:docChgLst>
  <pc:docChgLst>
    <pc:chgData name="Tom Madden" userId="57f84086-88b0-44c7-a522-6c7980bb1552" providerId="ADAL" clId="{555B6B20-451D-4BD3-AE56-B417948E3FF0}"/>
    <pc:docChg chg="undo redo custSel addSld modSld">
      <pc:chgData name="Tom Madden" userId="57f84086-88b0-44c7-a522-6c7980bb1552" providerId="ADAL" clId="{555B6B20-451D-4BD3-AE56-B417948E3FF0}" dt="2020-05-05T09:57:02.661" v="7038" actId="20577"/>
      <pc:docMkLst>
        <pc:docMk/>
      </pc:docMkLst>
      <pc:sldChg chg="modNotesTx">
        <pc:chgData name="Tom Madden" userId="57f84086-88b0-44c7-a522-6c7980bb1552" providerId="ADAL" clId="{555B6B20-451D-4BD3-AE56-B417948E3FF0}" dt="2020-05-05T09:53:01.871" v="6717" actId="20577"/>
        <pc:sldMkLst>
          <pc:docMk/>
          <pc:sldMk cId="1530512860" sldId="822"/>
        </pc:sldMkLst>
      </pc:sldChg>
      <pc:sldChg chg="modNotesTx">
        <pc:chgData name="Tom Madden" userId="57f84086-88b0-44c7-a522-6c7980bb1552" providerId="ADAL" clId="{555B6B20-451D-4BD3-AE56-B417948E3FF0}" dt="2020-05-05T09:50:01.770" v="6347" actId="20577"/>
        <pc:sldMkLst>
          <pc:docMk/>
          <pc:sldMk cId="4276015543" sldId="972"/>
        </pc:sldMkLst>
      </pc:sldChg>
      <pc:sldChg chg="modSp">
        <pc:chgData name="Tom Madden" userId="57f84086-88b0-44c7-a522-6c7980bb1552" providerId="ADAL" clId="{555B6B20-451D-4BD3-AE56-B417948E3FF0}" dt="2020-05-05T09:57:02.661" v="7038" actId="20577"/>
        <pc:sldMkLst>
          <pc:docMk/>
          <pc:sldMk cId="1897009732" sldId="974"/>
        </pc:sldMkLst>
        <pc:graphicFrameChg chg="modGraphic">
          <ac:chgData name="Tom Madden" userId="57f84086-88b0-44c7-a522-6c7980bb1552" providerId="ADAL" clId="{555B6B20-451D-4BD3-AE56-B417948E3FF0}" dt="2020-05-05T09:57:02.661" v="7038" actId="20577"/>
          <ac:graphicFrameMkLst>
            <pc:docMk/>
            <pc:sldMk cId="1897009732" sldId="974"/>
            <ac:graphicFrameMk id="5" creationId="{00000000-0000-0000-0000-000000000000}"/>
          </ac:graphicFrameMkLst>
        </pc:graphicFrameChg>
      </pc:sldChg>
      <pc:sldChg chg="modSp modNotesTx">
        <pc:chgData name="Tom Madden" userId="57f84086-88b0-44c7-a522-6c7980bb1552" providerId="ADAL" clId="{555B6B20-451D-4BD3-AE56-B417948E3FF0}" dt="2020-05-05T09:54:41.617" v="7037" actId="20577"/>
        <pc:sldMkLst>
          <pc:docMk/>
          <pc:sldMk cId="1574343910" sldId="985"/>
        </pc:sldMkLst>
        <pc:spChg chg="mod">
          <ac:chgData name="Tom Madden" userId="57f84086-88b0-44c7-a522-6c7980bb1552" providerId="ADAL" clId="{555B6B20-451D-4BD3-AE56-B417948E3FF0}" dt="2020-05-05T08:32:29.411" v="4"/>
          <ac:spMkLst>
            <pc:docMk/>
            <pc:sldMk cId="1574343910" sldId="985"/>
            <ac:spMk id="2" creationId="{D3F2EFE6-39BE-40DB-86CB-FAAABE622ACD}"/>
          </ac:spMkLst>
        </pc:spChg>
        <pc:spChg chg="mod">
          <ac:chgData name="Tom Madden" userId="57f84086-88b0-44c7-a522-6c7980bb1552" providerId="ADAL" clId="{555B6B20-451D-4BD3-AE56-B417948E3FF0}" dt="2020-05-05T09:23:03.316" v="4678" actId="20577"/>
          <ac:spMkLst>
            <pc:docMk/>
            <pc:sldMk cId="1574343910" sldId="985"/>
            <ac:spMk id="3" creationId="{D3BF3B84-439A-4A36-A3AF-79BA67FF8685}"/>
          </ac:spMkLst>
        </pc:spChg>
      </pc:sldChg>
      <pc:sldChg chg="addSp delSp modSp modNotesTx">
        <pc:chgData name="Tom Madden" userId="57f84086-88b0-44c7-a522-6c7980bb1552" providerId="ADAL" clId="{555B6B20-451D-4BD3-AE56-B417948E3FF0}" dt="2020-05-05T09:54:09.027" v="6902" actId="20577"/>
        <pc:sldMkLst>
          <pc:docMk/>
          <pc:sldMk cId="4003851227" sldId="986"/>
        </pc:sldMkLst>
        <pc:spChg chg="mod">
          <ac:chgData name="Tom Madden" userId="57f84086-88b0-44c7-a522-6c7980bb1552" providerId="ADAL" clId="{555B6B20-451D-4BD3-AE56-B417948E3FF0}" dt="2020-05-05T09:05:54.566" v="2943" actId="1076"/>
          <ac:spMkLst>
            <pc:docMk/>
            <pc:sldMk cId="4003851227" sldId="986"/>
            <ac:spMk id="2" creationId="{071F9888-BFD5-4BF6-9FAC-737A54422AB1}"/>
          </ac:spMkLst>
        </pc:spChg>
        <pc:spChg chg="add del">
          <ac:chgData name="Tom Madden" userId="57f84086-88b0-44c7-a522-6c7980bb1552" providerId="ADAL" clId="{555B6B20-451D-4BD3-AE56-B417948E3FF0}" dt="2020-05-05T09:07:25.856" v="2991"/>
          <ac:spMkLst>
            <pc:docMk/>
            <pc:sldMk cId="4003851227" sldId="986"/>
            <ac:spMk id="3" creationId="{657AF64D-AEAC-48F6-9234-3043FACFD73B}"/>
          </ac:spMkLst>
        </pc:spChg>
        <pc:spChg chg="add mod">
          <ac:chgData name="Tom Madden" userId="57f84086-88b0-44c7-a522-6c7980bb1552" providerId="ADAL" clId="{555B6B20-451D-4BD3-AE56-B417948E3FF0}" dt="2020-05-05T09:06:02.760" v="2944" actId="1076"/>
          <ac:spMkLst>
            <pc:docMk/>
            <pc:sldMk cId="4003851227" sldId="986"/>
            <ac:spMk id="4" creationId="{AA954438-0DFF-481C-89D9-1BFE73ADEC0E}"/>
          </ac:spMkLst>
        </pc:spChg>
        <pc:spChg chg="add mod">
          <ac:chgData name="Tom Madden" userId="57f84086-88b0-44c7-a522-6c7980bb1552" providerId="ADAL" clId="{555B6B20-451D-4BD3-AE56-B417948E3FF0}" dt="2020-05-05T09:06:02.760" v="2944" actId="1076"/>
          <ac:spMkLst>
            <pc:docMk/>
            <pc:sldMk cId="4003851227" sldId="986"/>
            <ac:spMk id="5" creationId="{6434C2D2-F40C-4C60-BAF3-EF4098641B9B}"/>
          </ac:spMkLst>
        </pc:spChg>
        <pc:spChg chg="add mod">
          <ac:chgData name="Tom Madden" userId="57f84086-88b0-44c7-a522-6c7980bb1552" providerId="ADAL" clId="{555B6B20-451D-4BD3-AE56-B417948E3FF0}" dt="2020-05-05T09:06:12.489" v="2946" actId="1076"/>
          <ac:spMkLst>
            <pc:docMk/>
            <pc:sldMk cId="4003851227" sldId="986"/>
            <ac:spMk id="7" creationId="{4200F578-5F6E-4150-B616-0F8A6D4585DC}"/>
          </ac:spMkLst>
        </pc:spChg>
        <pc:spChg chg="add mod">
          <ac:chgData name="Tom Madden" userId="57f84086-88b0-44c7-a522-6c7980bb1552" providerId="ADAL" clId="{555B6B20-451D-4BD3-AE56-B417948E3FF0}" dt="2020-05-05T09:06:12.489" v="2946" actId="1076"/>
          <ac:spMkLst>
            <pc:docMk/>
            <pc:sldMk cId="4003851227" sldId="986"/>
            <ac:spMk id="8" creationId="{FD7BA51B-5B66-44F8-8A9D-5E3E762B3BA5}"/>
          </ac:spMkLst>
        </pc:spChg>
        <pc:spChg chg="add mod">
          <ac:chgData name="Tom Madden" userId="57f84086-88b0-44c7-a522-6c7980bb1552" providerId="ADAL" clId="{555B6B20-451D-4BD3-AE56-B417948E3FF0}" dt="2020-05-05T09:06:07.378" v="2945" actId="1076"/>
          <ac:spMkLst>
            <pc:docMk/>
            <pc:sldMk cId="4003851227" sldId="986"/>
            <ac:spMk id="9" creationId="{B39C534F-8243-4194-8362-032EFBC2688F}"/>
          </ac:spMkLst>
        </pc:spChg>
        <pc:spChg chg="add mod">
          <ac:chgData name="Tom Madden" userId="57f84086-88b0-44c7-a522-6c7980bb1552" providerId="ADAL" clId="{555B6B20-451D-4BD3-AE56-B417948E3FF0}" dt="2020-05-05T09:06:07.378" v="2945" actId="1076"/>
          <ac:spMkLst>
            <pc:docMk/>
            <pc:sldMk cId="4003851227" sldId="986"/>
            <ac:spMk id="10" creationId="{A364129F-7368-4627-9990-73456E41E03B}"/>
          </ac:spMkLst>
        </pc:spChg>
        <pc:spChg chg="add mod">
          <ac:chgData name="Tom Madden" userId="57f84086-88b0-44c7-a522-6c7980bb1552" providerId="ADAL" clId="{555B6B20-451D-4BD3-AE56-B417948E3FF0}" dt="2020-05-05T09:46:56.955" v="6143" actId="1076"/>
          <ac:spMkLst>
            <pc:docMk/>
            <pc:sldMk cId="4003851227" sldId="986"/>
            <ac:spMk id="11" creationId="{F3F71D15-E11E-4D0E-A8FD-537EB77228B5}"/>
          </ac:spMkLst>
        </pc:spChg>
        <pc:spChg chg="add mod">
          <ac:chgData name="Tom Madden" userId="57f84086-88b0-44c7-a522-6c7980bb1552" providerId="ADAL" clId="{555B6B20-451D-4BD3-AE56-B417948E3FF0}" dt="2020-05-05T09:47:04.729" v="6145" actId="1076"/>
          <ac:spMkLst>
            <pc:docMk/>
            <pc:sldMk cId="4003851227" sldId="986"/>
            <ac:spMk id="12" creationId="{2370A5F6-564A-42C2-84D7-5DE4D7D252EA}"/>
          </ac:spMkLst>
        </pc:spChg>
        <pc:spChg chg="add mod">
          <ac:chgData name="Tom Madden" userId="57f84086-88b0-44c7-a522-6c7980bb1552" providerId="ADAL" clId="{555B6B20-451D-4BD3-AE56-B417948E3FF0}" dt="2020-05-05T09:47:00.704" v="6144" actId="1076"/>
          <ac:spMkLst>
            <pc:docMk/>
            <pc:sldMk cId="4003851227" sldId="986"/>
            <ac:spMk id="13" creationId="{1AF20CF5-1340-45C4-BCF9-63D1B4300764}"/>
          </ac:spMkLst>
        </pc:spChg>
        <pc:spChg chg="add mod">
          <ac:chgData name="Tom Madden" userId="57f84086-88b0-44c7-a522-6c7980bb1552" providerId="ADAL" clId="{555B6B20-451D-4BD3-AE56-B417948E3FF0}" dt="2020-05-05T09:46:10.201" v="6134" actId="1076"/>
          <ac:spMkLst>
            <pc:docMk/>
            <pc:sldMk cId="4003851227" sldId="986"/>
            <ac:spMk id="14" creationId="{48852CBD-78DB-4844-B038-78FC171D3F8F}"/>
          </ac:spMkLst>
        </pc:spChg>
        <pc:picChg chg="del">
          <ac:chgData name="Tom Madden" userId="57f84086-88b0-44c7-a522-6c7980bb1552" providerId="ADAL" clId="{555B6B20-451D-4BD3-AE56-B417948E3FF0}" dt="2020-05-05T08:32:14.454" v="0" actId="478"/>
          <ac:picMkLst>
            <pc:docMk/>
            <pc:sldMk cId="4003851227" sldId="986"/>
            <ac:picMk id="6" creationId="{F2FCAB7A-F831-40D7-B238-94C4BC11E227}"/>
          </ac:picMkLst>
        </pc:picChg>
      </pc:sldChg>
      <pc:sldChg chg="addSp delSp modSp add">
        <pc:chgData name="Tom Madden" userId="57f84086-88b0-44c7-a522-6c7980bb1552" providerId="ADAL" clId="{555B6B20-451D-4BD3-AE56-B417948E3FF0}" dt="2020-05-05T09:22:51.862" v="4670" actId="20577"/>
        <pc:sldMkLst>
          <pc:docMk/>
          <pc:sldMk cId="1434557598" sldId="987"/>
        </pc:sldMkLst>
        <pc:spChg chg="del">
          <ac:chgData name="Tom Madden" userId="57f84086-88b0-44c7-a522-6c7980bb1552" providerId="ADAL" clId="{555B6B20-451D-4BD3-AE56-B417948E3FF0}" dt="2020-05-05T08:49:44.774" v="2440"/>
          <ac:spMkLst>
            <pc:docMk/>
            <pc:sldMk cId="1434557598" sldId="987"/>
            <ac:spMk id="2" creationId="{1B8353A3-DE31-41B7-8A67-E26AC7D153DA}"/>
          </ac:spMkLst>
        </pc:spChg>
        <pc:spChg chg="mod">
          <ac:chgData name="Tom Madden" userId="57f84086-88b0-44c7-a522-6c7980bb1552" providerId="ADAL" clId="{555B6B20-451D-4BD3-AE56-B417948E3FF0}" dt="2020-05-05T09:22:51.862" v="4670" actId="20577"/>
          <ac:spMkLst>
            <pc:docMk/>
            <pc:sldMk cId="1434557598" sldId="987"/>
            <ac:spMk id="3" creationId="{0DC4462B-C52B-402C-ABD3-97C830C1322D}"/>
          </ac:spMkLst>
        </pc:spChg>
        <pc:spChg chg="add">
          <ac:chgData name="Tom Madden" userId="57f84086-88b0-44c7-a522-6c7980bb1552" providerId="ADAL" clId="{555B6B20-451D-4BD3-AE56-B417948E3FF0}" dt="2020-05-05T08:49:44.774" v="2440"/>
          <ac:spMkLst>
            <pc:docMk/>
            <pc:sldMk cId="1434557598" sldId="987"/>
            <ac:spMk id="4" creationId="{3E17A721-4347-4942-B131-FA03B09D2CC3}"/>
          </ac:spMkLst>
        </pc:spChg>
      </pc:sldChg>
      <pc:sldChg chg="modSp add">
        <pc:chgData name="Tom Madden" userId="57f84086-88b0-44c7-a522-6c7980bb1552" providerId="ADAL" clId="{555B6B20-451D-4BD3-AE56-B417948E3FF0}" dt="2020-05-05T09:41:47.815" v="6130" actId="313"/>
        <pc:sldMkLst>
          <pc:docMk/>
          <pc:sldMk cId="3357879163" sldId="988"/>
        </pc:sldMkLst>
        <pc:spChg chg="mod">
          <ac:chgData name="Tom Madden" userId="57f84086-88b0-44c7-a522-6c7980bb1552" providerId="ADAL" clId="{555B6B20-451D-4BD3-AE56-B417948E3FF0}" dt="2020-05-05T09:41:47.815" v="6130" actId="313"/>
          <ac:spMkLst>
            <pc:docMk/>
            <pc:sldMk cId="3357879163" sldId="988"/>
            <ac:spMk id="3" creationId="{D3BF3B84-439A-4A36-A3AF-79BA67FF8685}"/>
          </ac:spMkLst>
        </pc:spChg>
      </pc:sldChg>
    </pc:docChg>
  </pc:docChgLst>
  <pc:docChgLst>
    <pc:chgData name="Tom Madden" userId="57f84086-88b0-44c7-a522-6c7980bb1552" providerId="ADAL" clId="{BF46C510-E56F-4BAC-9E10-286A5E0E8D72}"/>
    <pc:docChg chg="modSld">
      <pc:chgData name="Tom Madden" userId="57f84086-88b0-44c7-a522-6c7980bb1552" providerId="ADAL" clId="{BF46C510-E56F-4BAC-9E10-286A5E0E8D72}" dt="2020-05-06T12:25:52.243" v="26" actId="20577"/>
      <pc:docMkLst>
        <pc:docMk/>
      </pc:docMkLst>
      <pc:sldChg chg="modSp">
        <pc:chgData name="Tom Madden" userId="57f84086-88b0-44c7-a522-6c7980bb1552" providerId="ADAL" clId="{BF46C510-E56F-4BAC-9E10-286A5E0E8D72}" dt="2020-05-06T12:25:52.243" v="26" actId="20577"/>
        <pc:sldMkLst>
          <pc:docMk/>
          <pc:sldMk cId="2143581167" sldId="934"/>
        </pc:sldMkLst>
        <pc:spChg chg="mod">
          <ac:chgData name="Tom Madden" userId="57f84086-88b0-44c7-a522-6c7980bb1552" providerId="ADAL" clId="{BF46C510-E56F-4BAC-9E10-286A5E0E8D72}" dt="2020-05-06T12:25:42.443" v="5" actId="14100"/>
          <ac:spMkLst>
            <pc:docMk/>
            <pc:sldMk cId="2143581167" sldId="934"/>
            <ac:spMk id="15" creationId="{00000000-0000-0000-0000-000000000000}"/>
          </ac:spMkLst>
        </pc:spChg>
        <pc:spChg chg="mod">
          <ac:chgData name="Tom Madden" userId="57f84086-88b0-44c7-a522-6c7980bb1552" providerId="ADAL" clId="{BF46C510-E56F-4BAC-9E10-286A5E0E8D72}" dt="2020-05-06T12:25:52.243" v="26" actId="20577"/>
          <ac:spMkLst>
            <pc:docMk/>
            <pc:sldMk cId="2143581167" sldId="934"/>
            <ac:spMk id="16" creationId="{00000000-0000-0000-0000-000000000000}"/>
          </ac:spMkLst>
        </pc:spChg>
      </pc:sldChg>
      <pc:sldChg chg="addSp delSp modSp modAnim">
        <pc:chgData name="Tom Madden" userId="57f84086-88b0-44c7-a522-6c7980bb1552" providerId="ADAL" clId="{BF46C510-E56F-4BAC-9E10-286A5E0E8D72}" dt="2020-05-05T15:26:12.315" v="1"/>
        <pc:sldMkLst>
          <pc:docMk/>
          <pc:sldMk cId="4276015543" sldId="972"/>
        </pc:sldMkLst>
        <pc:picChg chg="add del mod">
          <ac:chgData name="Tom Madden" userId="57f84086-88b0-44c7-a522-6c7980bb1552" providerId="ADAL" clId="{BF46C510-E56F-4BAC-9E10-286A5E0E8D72}" dt="2020-05-05T15:26:12.315" v="1"/>
          <ac:picMkLst>
            <pc:docMk/>
            <pc:sldMk cId="4276015543" sldId="972"/>
            <ac:picMk id="4" creationId="{15C6486E-D9B6-4292-A5DA-CE7607E0ED8E}"/>
          </ac:picMkLst>
        </pc:picChg>
      </pc:sldChg>
      <pc:sldChg chg="addSp delSp modSp modAnim">
        <pc:chgData name="Tom Madden" userId="57f84086-88b0-44c7-a522-6c7980bb1552" providerId="ADAL" clId="{BF46C510-E56F-4BAC-9E10-286A5E0E8D72}" dt="2020-05-05T15:26:12.315" v="1"/>
        <pc:sldMkLst>
          <pc:docMk/>
          <pc:sldMk cId="2639737578" sldId="981"/>
        </pc:sldMkLst>
        <pc:picChg chg="add del mod">
          <ac:chgData name="Tom Madden" userId="57f84086-88b0-44c7-a522-6c7980bb1552" providerId="ADAL" clId="{BF46C510-E56F-4BAC-9E10-286A5E0E8D72}" dt="2020-05-05T15:26:12.315" v="1"/>
          <ac:picMkLst>
            <pc:docMk/>
            <pc:sldMk cId="2639737578" sldId="981"/>
            <ac:picMk id="2" creationId="{6F5ED4D2-D685-4BB7-80A7-A62DC18E1A8B}"/>
          </ac:picMkLst>
        </pc:picChg>
      </pc:sldChg>
      <pc:sldChg chg="modSp">
        <pc:chgData name="Tom Madden" userId="57f84086-88b0-44c7-a522-6c7980bb1552" providerId="ADAL" clId="{BF46C510-E56F-4BAC-9E10-286A5E0E8D72}" dt="2020-05-05T16:33:55.673" v="4" actId="20577"/>
        <pc:sldMkLst>
          <pc:docMk/>
          <pc:sldMk cId="1377699373" sldId="983"/>
        </pc:sldMkLst>
        <pc:spChg chg="mod">
          <ac:chgData name="Tom Madden" userId="57f84086-88b0-44c7-a522-6c7980bb1552" providerId="ADAL" clId="{BF46C510-E56F-4BAC-9E10-286A5E0E8D72}" dt="2020-05-05T16:33:55.673" v="4" actId="20577"/>
          <ac:spMkLst>
            <pc:docMk/>
            <pc:sldMk cId="1377699373" sldId="983"/>
            <ac:spMk id="7" creationId="{00000000-0000-0000-0000-000000000000}"/>
          </ac:spMkLst>
        </pc:spChg>
      </pc:sldChg>
    </pc:docChg>
  </pc:docChgLst>
  <pc:docChgLst>
    <pc:chgData name="Tom Madden" userId="S::tom.madden@stopthetraffik.org::57f84086-88b0-44c7-a522-6c7980bb1552" providerId="AD" clId="Web-{553A0CD6-8B97-54E6-3184-4E16FB4DECE0}"/>
    <pc:docChg chg="addSld modSld modSection">
      <pc:chgData name="Tom Madden" userId="S::tom.madden@stopthetraffik.org::57f84086-88b0-44c7-a522-6c7980bb1552" providerId="AD" clId="Web-{553A0CD6-8B97-54E6-3184-4E16FB4DECE0}" dt="2020-05-04T16:44:34.132" v="338" actId="20577"/>
      <pc:docMkLst>
        <pc:docMk/>
      </pc:docMkLst>
      <pc:sldChg chg="modSp modNotes">
        <pc:chgData name="Tom Madden" userId="S::tom.madden@stopthetraffik.org::57f84086-88b0-44c7-a522-6c7980bb1552" providerId="AD" clId="Web-{553A0CD6-8B97-54E6-3184-4E16FB4DECE0}" dt="2020-05-04T16:39:19.064" v="282"/>
        <pc:sldMkLst>
          <pc:docMk/>
          <pc:sldMk cId="1530512860" sldId="822"/>
        </pc:sldMkLst>
        <pc:spChg chg="mod">
          <ac:chgData name="Tom Madden" userId="S::tom.madden@stopthetraffik.org::57f84086-88b0-44c7-a522-6c7980bb1552" providerId="AD" clId="Web-{553A0CD6-8B97-54E6-3184-4E16FB4DECE0}" dt="2020-05-04T16:35:20.860" v="60" actId="20577"/>
          <ac:spMkLst>
            <pc:docMk/>
            <pc:sldMk cId="1530512860" sldId="822"/>
            <ac:spMk id="9" creationId="{00000000-0000-0000-0000-000000000000}"/>
          </ac:spMkLst>
        </pc:spChg>
      </pc:sldChg>
      <pc:sldChg chg="modNotes">
        <pc:chgData name="Tom Madden" userId="S::tom.madden@stopthetraffik.org::57f84086-88b0-44c7-a522-6c7980bb1552" providerId="AD" clId="Web-{553A0CD6-8B97-54E6-3184-4E16FB4DECE0}" dt="2020-05-04T16:43:34.878" v="325"/>
        <pc:sldMkLst>
          <pc:docMk/>
          <pc:sldMk cId="2143581167" sldId="934"/>
        </pc:sldMkLst>
      </pc:sldChg>
      <pc:sldChg chg="modNotes">
        <pc:chgData name="Tom Madden" userId="S::tom.madden@stopthetraffik.org::57f84086-88b0-44c7-a522-6c7980bb1552" providerId="AD" clId="Web-{553A0CD6-8B97-54E6-3184-4E16FB4DECE0}" dt="2020-05-04T16:37:29.338" v="161"/>
        <pc:sldMkLst>
          <pc:docMk/>
          <pc:sldMk cId="499738134" sldId="971"/>
        </pc:sldMkLst>
      </pc:sldChg>
      <pc:sldChg chg="modNotes">
        <pc:chgData name="Tom Madden" userId="S::tom.madden@stopthetraffik.org::57f84086-88b0-44c7-a522-6c7980bb1552" providerId="AD" clId="Web-{553A0CD6-8B97-54E6-3184-4E16FB4DECE0}" dt="2020-05-04T16:38:14.747" v="230"/>
        <pc:sldMkLst>
          <pc:docMk/>
          <pc:sldMk cId="4276015543" sldId="972"/>
        </pc:sldMkLst>
      </pc:sldChg>
      <pc:sldChg chg="modNotes">
        <pc:chgData name="Tom Madden" userId="S::tom.madden@stopthetraffik.org::57f84086-88b0-44c7-a522-6c7980bb1552" providerId="AD" clId="Web-{553A0CD6-8B97-54E6-3184-4E16FB4DECE0}" dt="2020-05-04T16:38:36.389" v="245"/>
        <pc:sldMkLst>
          <pc:docMk/>
          <pc:sldMk cId="2195916392" sldId="973"/>
        </pc:sldMkLst>
      </pc:sldChg>
      <pc:sldChg chg="delSp">
        <pc:chgData name="Tom Madden" userId="S::tom.madden@stopthetraffik.org::57f84086-88b0-44c7-a522-6c7980bb1552" providerId="AD" clId="Web-{553A0CD6-8B97-54E6-3184-4E16FB4DECE0}" dt="2020-05-04T16:33:07.851" v="0"/>
        <pc:sldMkLst>
          <pc:docMk/>
          <pc:sldMk cId="3041020209" sldId="978"/>
        </pc:sldMkLst>
        <pc:spChg chg="del">
          <ac:chgData name="Tom Madden" userId="S::tom.madden@stopthetraffik.org::57f84086-88b0-44c7-a522-6c7980bb1552" providerId="AD" clId="Web-{553A0CD6-8B97-54E6-3184-4E16FB4DECE0}" dt="2020-05-04T16:33:07.851" v="0"/>
          <ac:spMkLst>
            <pc:docMk/>
            <pc:sldMk cId="3041020209" sldId="978"/>
            <ac:spMk id="3" creationId="{D19F3FB2-A2F1-4858-A775-07DCEE488A2B}"/>
          </ac:spMkLst>
        </pc:spChg>
      </pc:sldChg>
      <pc:sldChg chg="delSp modSp">
        <pc:chgData name="Tom Madden" userId="S::tom.madden@stopthetraffik.org::57f84086-88b0-44c7-a522-6c7980bb1552" providerId="AD" clId="Web-{553A0CD6-8B97-54E6-3184-4E16FB4DECE0}" dt="2020-05-04T16:44:01.849" v="329"/>
        <pc:sldMkLst>
          <pc:docMk/>
          <pc:sldMk cId="1377699373" sldId="983"/>
        </pc:sldMkLst>
        <pc:spChg chg="del mod">
          <ac:chgData name="Tom Madden" userId="S::tom.madden@stopthetraffik.org::57f84086-88b0-44c7-a522-6c7980bb1552" providerId="AD" clId="Web-{553A0CD6-8B97-54E6-3184-4E16FB4DECE0}" dt="2020-05-04T16:44:01.849" v="329"/>
          <ac:spMkLst>
            <pc:docMk/>
            <pc:sldMk cId="1377699373" sldId="983"/>
            <ac:spMk id="4" creationId="{A8FDD042-7A15-444E-9A6F-6BAB43025235}"/>
          </ac:spMkLst>
        </pc:spChg>
      </pc:sldChg>
      <pc:sldChg chg="modSp new">
        <pc:chgData name="Tom Madden" userId="S::tom.madden@stopthetraffik.org::57f84086-88b0-44c7-a522-6c7980bb1552" providerId="AD" clId="Web-{553A0CD6-8B97-54E6-3184-4E16FB4DECE0}" dt="2020-05-04T16:44:34.132" v="338" actId="20577"/>
        <pc:sldMkLst>
          <pc:docMk/>
          <pc:sldMk cId="2397460831" sldId="984"/>
        </pc:sldMkLst>
        <pc:spChg chg="mod">
          <ac:chgData name="Tom Madden" userId="S::tom.madden@stopthetraffik.org::57f84086-88b0-44c7-a522-6c7980bb1552" providerId="AD" clId="Web-{553A0CD6-8B97-54E6-3184-4E16FB4DECE0}" dt="2020-05-04T16:44:34.132" v="338" actId="20577"/>
          <ac:spMkLst>
            <pc:docMk/>
            <pc:sldMk cId="2397460831" sldId="984"/>
            <ac:spMk id="2" creationId="{D24BC6EF-840A-414E-AC45-D6F65675188B}"/>
          </ac:spMkLst>
        </pc:spChg>
      </pc:sldChg>
    </pc:docChg>
  </pc:docChgLst>
  <pc:docChgLst>
    <pc:chgData name="Tom Madden" userId="S::tom.madden@stopthetraffik.org::57f84086-88b0-44c7-a522-6c7980bb1552" providerId="AD" clId="Web-{5186B210-68DF-F30B-7411-B593E58B84DD}"/>
    <pc:docChg chg="addSld modSld modSection">
      <pc:chgData name="Tom Madden" userId="S::tom.madden@stopthetraffik.org::57f84086-88b0-44c7-a522-6c7980bb1552" providerId="AD" clId="Web-{5186B210-68DF-F30B-7411-B593E58B84DD}" dt="2020-05-05T08:27:04.413" v="15" actId="1076"/>
      <pc:docMkLst>
        <pc:docMk/>
      </pc:docMkLst>
      <pc:sldChg chg="addSp delSp modSp new">
        <pc:chgData name="Tom Madden" userId="S::tom.madden@stopthetraffik.org::57f84086-88b0-44c7-a522-6c7980bb1552" providerId="AD" clId="Web-{5186B210-68DF-F30B-7411-B593E58B84DD}" dt="2020-05-05T08:27:04.413" v="15" actId="1076"/>
        <pc:sldMkLst>
          <pc:docMk/>
          <pc:sldMk cId="4003851227" sldId="986"/>
        </pc:sldMkLst>
        <pc:spChg chg="del mod">
          <ac:chgData name="Tom Madden" userId="S::tom.madden@stopthetraffik.org::57f84086-88b0-44c7-a522-6c7980bb1552" providerId="AD" clId="Web-{5186B210-68DF-F30B-7411-B593E58B84DD}" dt="2020-05-05T08:26:47.960" v="9"/>
          <ac:spMkLst>
            <pc:docMk/>
            <pc:sldMk cId="4003851227" sldId="986"/>
            <ac:spMk id="3" creationId="{6DA0F7D7-6D35-4A73-BE76-AB1FEC8C693E}"/>
          </ac:spMkLst>
        </pc:spChg>
        <pc:picChg chg="add del mod">
          <ac:chgData name="Tom Madden" userId="S::tom.madden@stopthetraffik.org::57f84086-88b0-44c7-a522-6c7980bb1552" providerId="AD" clId="Web-{5186B210-68DF-F30B-7411-B593E58B84DD}" dt="2020-05-05T08:26:32.913" v="8"/>
          <ac:picMkLst>
            <pc:docMk/>
            <pc:sldMk cId="4003851227" sldId="986"/>
            <ac:picMk id="4" creationId="{2293C1AD-FCD6-47BA-A99F-1066E54C4B36}"/>
          </ac:picMkLst>
        </pc:picChg>
        <pc:picChg chg="add mod">
          <ac:chgData name="Tom Madden" userId="S::tom.madden@stopthetraffik.org::57f84086-88b0-44c7-a522-6c7980bb1552" providerId="AD" clId="Web-{5186B210-68DF-F30B-7411-B593E58B84DD}" dt="2020-05-05T08:27:04.413" v="15" actId="1076"/>
          <ac:picMkLst>
            <pc:docMk/>
            <pc:sldMk cId="4003851227" sldId="986"/>
            <ac:picMk id="6" creationId="{F2FCAB7A-F831-40D7-B238-94C4BC11E227}"/>
          </ac:picMkLst>
        </pc:picChg>
      </pc:sldChg>
    </pc:docChg>
  </pc:docChgLst>
  <pc:docChgLst>
    <pc:chgData name="Tom Madden" userId="S::tom.madden@stopthetraffik.org::57f84086-88b0-44c7-a522-6c7980bb1552" providerId="AD" clId="Web-{5808B2F2-534C-1837-5EDB-637DF57E1A94}"/>
    <pc:docChg chg="modSld">
      <pc:chgData name="Tom Madden" userId="S::tom.madden@stopthetraffik.org::57f84086-88b0-44c7-a522-6c7980bb1552" providerId="AD" clId="Web-{5808B2F2-534C-1837-5EDB-637DF57E1A94}" dt="2020-05-05T14:16:57.540" v="131"/>
      <pc:docMkLst>
        <pc:docMk/>
      </pc:docMkLst>
      <pc:sldChg chg="modNotes">
        <pc:chgData name="Tom Madden" userId="S::tom.madden@stopthetraffik.org::57f84086-88b0-44c7-a522-6c7980bb1552" providerId="AD" clId="Web-{5808B2F2-534C-1837-5EDB-637DF57E1A94}" dt="2020-05-05T14:16:57.540" v="131"/>
        <pc:sldMkLst>
          <pc:docMk/>
          <pc:sldMk cId="2143581167" sldId="934"/>
        </pc:sldMkLst>
      </pc:sldChg>
      <pc:sldChg chg="modSp">
        <pc:chgData name="Tom Madden" userId="S::tom.madden@stopthetraffik.org::57f84086-88b0-44c7-a522-6c7980bb1552" providerId="AD" clId="Web-{5808B2F2-534C-1837-5EDB-637DF57E1A94}" dt="2020-05-05T14:07:11.506" v="3"/>
        <pc:sldMkLst>
          <pc:docMk/>
          <pc:sldMk cId="1897009732" sldId="974"/>
        </pc:sldMkLst>
        <pc:graphicFrameChg chg="mod modGraphic">
          <ac:chgData name="Tom Madden" userId="S::tom.madden@stopthetraffik.org::57f84086-88b0-44c7-a522-6c7980bb1552" providerId="AD" clId="Web-{5808B2F2-534C-1837-5EDB-637DF57E1A94}" dt="2020-05-05T14:07:11.506" v="3"/>
          <ac:graphicFrameMkLst>
            <pc:docMk/>
            <pc:sldMk cId="1897009732" sldId="974"/>
            <ac:graphicFrameMk id="5" creationId="{00000000-0000-0000-0000-000000000000}"/>
          </ac:graphicFrameMkLst>
        </pc:graphicFrameChg>
      </pc:sldChg>
      <pc:sldChg chg="modSp">
        <pc:chgData name="Tom Madden" userId="S::tom.madden@stopthetraffik.org::57f84086-88b0-44c7-a522-6c7980bb1552" providerId="AD" clId="Web-{5808B2F2-534C-1837-5EDB-637DF57E1A94}" dt="2020-05-05T14:12:50.945" v="95" actId="20577"/>
        <pc:sldMkLst>
          <pc:docMk/>
          <pc:sldMk cId="3041020209" sldId="978"/>
        </pc:sldMkLst>
        <pc:spChg chg="mod">
          <ac:chgData name="Tom Madden" userId="S::tom.madden@stopthetraffik.org::57f84086-88b0-44c7-a522-6c7980bb1552" providerId="AD" clId="Web-{5808B2F2-534C-1837-5EDB-637DF57E1A94}" dt="2020-05-05T14:12:50.945" v="95" actId="20577"/>
          <ac:spMkLst>
            <pc:docMk/>
            <pc:sldMk cId="3041020209" sldId="978"/>
            <ac:spMk id="8" creationId="{E8DCC476-A612-458C-B292-1ABD2232FECD}"/>
          </ac:spMkLst>
        </pc:spChg>
      </pc:sldChg>
      <pc:sldChg chg="modSp">
        <pc:chgData name="Tom Madden" userId="S::tom.madden@stopthetraffik.org::57f84086-88b0-44c7-a522-6c7980bb1552" providerId="AD" clId="Web-{5808B2F2-534C-1837-5EDB-637DF57E1A94}" dt="2020-05-05T14:11:29.633" v="21"/>
        <pc:sldMkLst>
          <pc:docMk/>
          <pc:sldMk cId="177259761" sldId="980"/>
        </pc:sldMkLst>
        <pc:graphicFrameChg chg="mod modGraphic">
          <ac:chgData name="Tom Madden" userId="S::tom.madden@stopthetraffik.org::57f84086-88b0-44c7-a522-6c7980bb1552" providerId="AD" clId="Web-{5808B2F2-534C-1837-5EDB-637DF57E1A94}" dt="2020-05-05T14:11:29.633" v="21"/>
          <ac:graphicFrameMkLst>
            <pc:docMk/>
            <pc:sldMk cId="177259761" sldId="980"/>
            <ac:graphicFrameMk id="9" creationId="{1030C635-B25F-4E07-8127-62C1A6774FE0}"/>
          </ac:graphicFrameMkLst>
        </pc:graphicFrameChg>
      </pc:sldChg>
      <pc:sldChg chg="modNotes">
        <pc:chgData name="Tom Madden" userId="S::tom.madden@stopthetraffik.org::57f84086-88b0-44c7-a522-6c7980bb1552" providerId="AD" clId="Web-{5808B2F2-534C-1837-5EDB-637DF57E1A94}" dt="2020-05-05T14:00:35.473" v="1"/>
        <pc:sldMkLst>
          <pc:docMk/>
          <pc:sldMk cId="2639737578" sldId="981"/>
        </pc:sldMkLst>
      </pc:sldChg>
    </pc:docChg>
  </pc:docChgLst>
  <pc:docChgLst>
    <pc:chgData name="Tom Madden" userId="S::tom.madden@stopthetraffik.org::57f84086-88b0-44c7-a522-6c7980bb1552" providerId="AD" clId="Web-{947B54CB-996F-1F38-C1AB-12486B991480}"/>
    <pc:docChg chg="addSld delSld modSection">
      <pc:chgData name="Tom Madden" userId="S::tom.madden@stopthetraffik.org::57f84086-88b0-44c7-a522-6c7980bb1552" providerId="AD" clId="Web-{947B54CB-996F-1F38-C1AB-12486B991480}" dt="2020-05-05T08:23:50.304" v="4"/>
      <pc:docMkLst>
        <pc:docMk/>
      </pc:docMkLst>
      <pc:sldChg chg="new">
        <pc:chgData name="Tom Madden" userId="S::tom.madden@stopthetraffik.org::57f84086-88b0-44c7-a522-6c7980bb1552" providerId="AD" clId="Web-{947B54CB-996F-1F38-C1AB-12486B991480}" dt="2020-05-05T08:23:50.304" v="4"/>
        <pc:sldMkLst>
          <pc:docMk/>
          <pc:sldMk cId="1574343910" sldId="985"/>
        </pc:sldMkLst>
      </pc:sldChg>
      <pc:sldChg chg="add del replId">
        <pc:chgData name="Tom Madden" userId="S::tom.madden@stopthetraffik.org::57f84086-88b0-44c7-a522-6c7980bb1552" providerId="AD" clId="Web-{947B54CB-996F-1F38-C1AB-12486B991480}" dt="2020-05-05T08:23:45.882" v="3"/>
        <pc:sldMkLst>
          <pc:docMk/>
          <pc:sldMk cId="3952120185" sldId="985"/>
        </pc:sldMkLst>
      </pc:sldChg>
      <pc:sldChg chg="add del replId">
        <pc:chgData name="Tom Madden" userId="S::tom.madden@stopthetraffik.org::57f84086-88b0-44c7-a522-6c7980bb1552" providerId="AD" clId="Web-{947B54CB-996F-1F38-C1AB-12486B991480}" dt="2020-05-05T08:23:43.523" v="2"/>
        <pc:sldMkLst>
          <pc:docMk/>
          <pc:sldMk cId="117567508" sldId="9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55BE9A4-801C-4719-A44A-518E80D4811A}" type="datetimeFigureOut">
              <a:rPr lang="en-GB" smtClean="0"/>
              <a:t>05/05/2020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C8943FB-32EE-44A5-AAEC-AD996B202BEB}" type="slidenum">
              <a:rPr lang="en-GB" smtClean="0"/>
              <a:t>‹#›</a:t>
            </a:fld>
            <a:endParaRPr lang="en-GB"/>
          </a:p>
        </p:txBody>
      </p:sp>
    </p:spTree>
    <p:extLst>
      <p:ext uri="{BB962C8B-B14F-4D97-AF65-F5344CB8AC3E}">
        <p14:creationId xmlns:p14="http://schemas.microsoft.com/office/powerpoint/2010/main" val="2147049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E84F19-0DD2-544F-9123-F11F1336CC0D}" type="datetimeFigureOut">
              <a:rPr lang="en-US" smtClean="0"/>
              <a:t>5/5/2020</a:t>
            </a:fld>
            <a:endParaRPr lang="en-US"/>
          </a:p>
        </p:txBody>
      </p:sp>
      <p:sp>
        <p:nvSpPr>
          <p:cNvPr id="4" name="Slide Image Placeholder 3"/>
          <p:cNvSpPr>
            <a:spLocks noGrp="1" noRot="1" noChangeAspect="1"/>
          </p:cNvSpPr>
          <p:nvPr>
            <p:ph type="sldImg" idx="2"/>
          </p:nvPr>
        </p:nvSpPr>
        <p:spPr>
          <a:xfrm>
            <a:off x="2061952" y="785813"/>
            <a:ext cx="2636005" cy="148337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0443" y="2556942"/>
            <a:ext cx="6099025" cy="612886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F5011A-46D8-2640-B997-554606B4C33F}" type="slidenum">
              <a:rPr lang="en-US" smtClean="0"/>
              <a:t>‹#›</a:t>
            </a:fld>
            <a:endParaRPr lang="en-US"/>
          </a:p>
        </p:txBody>
      </p:sp>
    </p:spTree>
    <p:extLst>
      <p:ext uri="{BB962C8B-B14F-4D97-AF65-F5344CB8AC3E}">
        <p14:creationId xmlns:p14="http://schemas.microsoft.com/office/powerpoint/2010/main" val="256376088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US"/>
              <a:t>STT introduction</a:t>
            </a:r>
          </a:p>
          <a:p>
            <a:endParaRPr lang="en-US"/>
          </a:p>
          <a:p>
            <a:r>
              <a:rPr lang="en-US"/>
              <a:t>Why you</a:t>
            </a:r>
            <a:r>
              <a:rPr lang="en-US" baseline="0"/>
              <a:t> are watching this video and what it will tell you</a:t>
            </a:r>
          </a:p>
          <a:p>
            <a:r>
              <a:rPr lang="en-US" baseline="0"/>
              <a:t>For all staff</a:t>
            </a:r>
          </a:p>
          <a:p>
            <a:pPr marL="171450" indent="-171450">
              <a:buFont typeface="Arial" panose="020B0604020202020204" pitchFamily="34" charset="0"/>
              <a:buChar char="•"/>
            </a:pPr>
            <a:r>
              <a:rPr lang="en-US" baseline="0"/>
              <a:t>Responsibilities of emergency accommodation staff</a:t>
            </a:r>
          </a:p>
          <a:p>
            <a:pPr marL="171450" indent="-171450">
              <a:buFont typeface="Arial" panose="020B0604020202020204" pitchFamily="34" charset="0"/>
              <a:buChar char="•"/>
            </a:pPr>
            <a:r>
              <a:rPr lang="en-US" baseline="0"/>
              <a:t>Prevalence of Modern Slavery</a:t>
            </a:r>
          </a:p>
          <a:p>
            <a:pPr marL="171450" indent="-171450">
              <a:buFont typeface="Arial" panose="020B0604020202020204" pitchFamily="34" charset="0"/>
              <a:buChar char="•"/>
            </a:pPr>
            <a:r>
              <a:rPr lang="en-US" baseline="0"/>
              <a:t>Methods of control &amp; coercion</a:t>
            </a:r>
          </a:p>
          <a:p>
            <a:pPr marL="171450" indent="-171450">
              <a:buFont typeface="Arial" panose="020B0604020202020204" pitchFamily="34" charset="0"/>
              <a:buChar char="•"/>
            </a:pPr>
            <a:r>
              <a:rPr lang="en-US" baseline="0"/>
              <a:t>Types &amp; signs of exploitation</a:t>
            </a:r>
          </a:p>
          <a:p>
            <a:pPr marL="171450" indent="-171450">
              <a:buFont typeface="Arial" panose="020B0604020202020204" pitchFamily="34" charset="0"/>
              <a:buChar char="•"/>
            </a:pPr>
            <a:r>
              <a:rPr lang="en-US" baseline="0"/>
              <a:t>How to report an incident</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a:t>For homeless services staff: </a:t>
            </a:r>
          </a:p>
          <a:p>
            <a:pPr marL="171450" indent="-171450">
              <a:buFont typeface="Arial" panose="020B0604020202020204" pitchFamily="34" charset="0"/>
              <a:buChar char="•"/>
            </a:pPr>
            <a:r>
              <a:rPr lang="en-US" baseline="0"/>
              <a:t>Questions to ask someone you might suspect is being exploited</a:t>
            </a:r>
          </a:p>
          <a:p>
            <a:pPr marL="171450" indent="-171450">
              <a:buFont typeface="Arial" panose="020B0604020202020204" pitchFamily="34" charset="0"/>
              <a:buChar char="•"/>
            </a:pPr>
            <a:r>
              <a:rPr lang="en-US" baseline="0"/>
              <a:t>Steps to </a:t>
            </a:r>
            <a:r>
              <a:rPr lang="en-US"/>
              <a:t>supporting</a:t>
            </a:r>
            <a:r>
              <a:rPr lang="en-US" baseline="0"/>
              <a:t> a survivor of exploitation</a:t>
            </a:r>
          </a:p>
          <a:p>
            <a:endParaRPr lang="en-US"/>
          </a:p>
        </p:txBody>
      </p:sp>
      <p:sp>
        <p:nvSpPr>
          <p:cNvPr id="4" name="Slide Number Placeholder 3"/>
          <p:cNvSpPr>
            <a:spLocks noGrp="1"/>
          </p:cNvSpPr>
          <p:nvPr>
            <p:ph type="sldNum" sz="quarter" idx="10"/>
          </p:nvPr>
        </p:nvSpPr>
        <p:spPr/>
        <p:txBody>
          <a:bodyPr/>
          <a:lstStyle/>
          <a:p>
            <a:fld id="{2EF5011A-46D8-2640-B997-554606B4C33F}" type="slidenum">
              <a:rPr lang="en-US" smtClean="0"/>
              <a:t>1</a:t>
            </a:fld>
            <a:endParaRPr lang="en-US"/>
          </a:p>
        </p:txBody>
      </p:sp>
    </p:spTree>
    <p:extLst>
      <p:ext uri="{BB962C8B-B14F-4D97-AF65-F5344CB8AC3E}">
        <p14:creationId xmlns:p14="http://schemas.microsoft.com/office/powerpoint/2010/main" val="230520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Further to the general signs, there are other things you might see which indicate a specific form of exploitation. It is important to remember that often people are exploited in several different ways by their traffickers and you shouldn’t discount other forms if you see signs of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[Read through signs]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Opportunistic sex work/begging more vulnerable than on street: Women who are begging and approached for sex are less able to consent than beat sex workers, no option of safe sex, sometimes alone, naïve less aware and experienced</a:t>
            </a:r>
          </a:p>
          <a:p>
            <a:endParaRPr lang="en-GB" baseline="0" dirty="0"/>
          </a:p>
          <a:p>
            <a:r>
              <a:rPr lang="en-GB" baseline="0" dirty="0"/>
              <a:t>Sexual exploitation and sexual abuse are a particular threat in mixed sex accommodation where women may feel forced to partner up with a male for protection who may develop exploitative behaviour. </a:t>
            </a:r>
          </a:p>
          <a:p>
            <a:endParaRPr lang="en-GB" baseline="0" dirty="0"/>
          </a:p>
          <a:p>
            <a:r>
              <a:rPr lang="en-GB" baseline="0" dirty="0"/>
              <a:t>It is also a danger in a women’s only accommodation through risks posed through from older less vulnerable residents to younger ones.</a:t>
            </a:r>
          </a:p>
          <a:p>
            <a:endParaRPr lang="en-GB" baseline="0" dirty="0"/>
          </a:p>
          <a:p>
            <a:r>
              <a:rPr lang="en-GB" baseline="0" dirty="0"/>
              <a:t>Younger and vulnerable individuals coming to the premises to sell drugs could be being forced and coerced with those behind the scenes watching on from nearby.</a:t>
            </a:r>
          </a:p>
          <a:p>
            <a:endParaRPr lang="en-GB" baseline="0" dirty="0"/>
          </a:p>
          <a:p>
            <a:r>
              <a:rPr lang="en-GB" baseline="0" dirty="0"/>
              <a:t>For all cases of exploitation be vigilant of coming and goings in the area around the hotel and make sure to report if something seeming wrong.</a:t>
            </a:r>
          </a:p>
        </p:txBody>
      </p:sp>
      <p:sp>
        <p:nvSpPr>
          <p:cNvPr id="4" name="Slide Number Placeholder 3"/>
          <p:cNvSpPr>
            <a:spLocks noGrp="1"/>
          </p:cNvSpPr>
          <p:nvPr>
            <p:ph type="sldNum" sz="quarter" idx="10"/>
          </p:nvPr>
        </p:nvSpPr>
        <p:spPr/>
        <p:txBody>
          <a:bodyPr/>
          <a:lstStyle/>
          <a:p>
            <a:fld id="{2EF5011A-46D8-2640-B997-554606B4C33F}" type="slidenum">
              <a:rPr lang="en-US" smtClean="0"/>
              <a:t>10</a:t>
            </a:fld>
            <a:endParaRPr lang="en-US"/>
          </a:p>
        </p:txBody>
      </p:sp>
    </p:spTree>
    <p:extLst>
      <p:ext uri="{BB962C8B-B14F-4D97-AF65-F5344CB8AC3E}">
        <p14:creationId xmlns:p14="http://schemas.microsoft.com/office/powerpoint/2010/main" val="237753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a:t>As</a:t>
            </a:r>
            <a:r>
              <a:rPr lang="en-GB" baseline="0"/>
              <a:t> modern slavery is hidden, you’re unlikely to be sure. You need to trust your instinct – that gut feeling. </a:t>
            </a:r>
          </a:p>
          <a:p>
            <a:endParaRPr lang="en-GB" baseline="0"/>
          </a:p>
          <a:p>
            <a:r>
              <a:rPr lang="en-GB" baseline="0"/>
              <a:t>We always encourage staff to discuss concerns with their colleagues. they might have spotted something similar, or they might reassure you that there is innocent explanation. </a:t>
            </a:r>
            <a:endParaRPr lang="en-GB"/>
          </a:p>
          <a:p>
            <a:endParaRPr lang="en-GB"/>
          </a:p>
          <a:p>
            <a:r>
              <a:rPr lang="en-GB"/>
              <a:t>We have</a:t>
            </a:r>
            <a:r>
              <a:rPr lang="en-GB" baseline="0"/>
              <a:t> discussed the signs of exploitation, but the truth is you are unlikely to see them all. However, once you start to see 2 or 3 signs, its important to act. </a:t>
            </a:r>
          </a:p>
          <a:p>
            <a:endParaRPr lang="en-GB" baseline="0"/>
          </a:p>
          <a:p>
            <a:r>
              <a:rPr lang="en-GB" baseline="0"/>
              <a:t>When there is an immediate danger you should always call 999 – immediate danger is when someone is at risk of experiencing significant harm unless someone intervenes straight away – for example, if you think someone might be assaulted.</a:t>
            </a:r>
          </a:p>
          <a:p>
            <a:endParaRPr lang="en-GB" baseline="0"/>
          </a:p>
          <a:p>
            <a:r>
              <a:rPr lang="en-GB" baseline="0"/>
              <a:t>If there is no immediate danger, but you are still concerned about a situation and think it might be exploitative you have several options. </a:t>
            </a:r>
          </a:p>
          <a:p>
            <a:endParaRPr lang="en-GB" baseline="0"/>
          </a:p>
          <a:p>
            <a:r>
              <a:rPr lang="en-GB" baseline="0"/>
              <a:t>In some areas there might be a case worker or social workers from the council or local authority who is in charge of safeguarding the residents. In these cases, you should always report to them, they have a responsibility to protect the residents from harm - which includes stopping exploitation. </a:t>
            </a:r>
          </a:p>
          <a:p>
            <a:endParaRPr lang="en-GB" baseline="0"/>
          </a:p>
          <a:p>
            <a:r>
              <a:rPr lang="en-GB" baseline="0"/>
              <a:t>If there isn’t a case worker, or they aren’t available, you can either call the non-emergency number or call the modern slavery helpline. Both will be able to take your report and act on it if they think it is appropriate.</a:t>
            </a:r>
          </a:p>
          <a:p>
            <a:endParaRPr lang="en-GB" baseline="0"/>
          </a:p>
          <a:p>
            <a:r>
              <a:rPr lang="en-GB" baseline="0"/>
              <a:t>If the individual owes money to their exploiter the illegal money lending team can provide general advice on how to make sure that the survivor is protected from the lender and make sure they won’t have to pay back any more money. </a:t>
            </a:r>
            <a:r>
              <a:rPr lang="en-GB" baseline="0" err="1"/>
              <a:t>Therre</a:t>
            </a:r>
            <a:r>
              <a:rPr lang="en-GB" baseline="0"/>
              <a:t> is no pressure to provide personal details.</a:t>
            </a:r>
          </a:p>
          <a:p>
            <a:endParaRPr lang="en-GB" baseline="0"/>
          </a:p>
          <a:p>
            <a:r>
              <a:rPr lang="en-GB" baseline="0"/>
              <a:t>If you have some suspicions, but you have very little information – for example you might have seen a van hanging around outside but none of the residents entering – you can also report these small pieces of information to us at STT through our STOP APP. However, if you think someone needs safeguarding, call one of the other numbers instead of using our app.</a:t>
            </a:r>
          </a:p>
          <a:p>
            <a:endParaRPr lang="en-GB" baseline="0"/>
          </a:p>
          <a:p>
            <a:r>
              <a:rPr lang="en-GB" baseline="0"/>
              <a:t>Remember it is not your responsibility to protect the residents, but you can have a significant impact if you report your concerns to the appropriate person. </a:t>
            </a:r>
          </a:p>
        </p:txBody>
      </p:sp>
      <p:sp>
        <p:nvSpPr>
          <p:cNvPr id="4" name="Slide Number Placeholder 3"/>
          <p:cNvSpPr>
            <a:spLocks noGrp="1"/>
          </p:cNvSpPr>
          <p:nvPr>
            <p:ph type="sldNum" sz="quarter" idx="10"/>
          </p:nvPr>
        </p:nvSpPr>
        <p:spPr/>
        <p:txBody>
          <a:bodyPr/>
          <a:lstStyle/>
          <a:p>
            <a:fld id="{2EF5011A-46D8-2640-B997-554606B4C33F}" type="slidenum">
              <a:rPr lang="en-US" smtClean="0"/>
              <a:t>11</a:t>
            </a:fld>
            <a:endParaRPr lang="en-US"/>
          </a:p>
        </p:txBody>
      </p:sp>
    </p:spTree>
    <p:extLst>
      <p:ext uri="{BB962C8B-B14F-4D97-AF65-F5344CB8AC3E}">
        <p14:creationId xmlns:p14="http://schemas.microsoft.com/office/powerpoint/2010/main" val="245819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This information is for </a:t>
            </a:r>
            <a:r>
              <a:rPr lang="en-GB" b="1" baseline="0"/>
              <a:t>staff from support organisations only</a:t>
            </a:r>
            <a:r>
              <a:rPr lang="en-GB" baseline="0"/>
              <a:t>, it is not appropriate for hotel staff. Hotel staff can now stop watching this video.</a:t>
            </a:r>
          </a:p>
          <a:p>
            <a:endParaRPr lang="en-GB"/>
          </a:p>
        </p:txBody>
      </p:sp>
      <p:sp>
        <p:nvSpPr>
          <p:cNvPr id="4" name="Slide Number Placeholder 3"/>
          <p:cNvSpPr>
            <a:spLocks noGrp="1"/>
          </p:cNvSpPr>
          <p:nvPr>
            <p:ph type="sldNum" sz="quarter" idx="10"/>
          </p:nvPr>
        </p:nvSpPr>
        <p:spPr/>
        <p:txBody>
          <a:bodyPr/>
          <a:lstStyle/>
          <a:p>
            <a:fld id="{2EF5011A-46D8-2640-B997-554606B4C33F}" type="slidenum">
              <a:rPr lang="en-US" smtClean="0"/>
              <a:t>12</a:t>
            </a:fld>
            <a:endParaRPr lang="en-US"/>
          </a:p>
        </p:txBody>
      </p:sp>
    </p:spTree>
    <p:extLst>
      <p:ext uri="{BB962C8B-B14F-4D97-AF65-F5344CB8AC3E}">
        <p14:creationId xmlns:p14="http://schemas.microsoft.com/office/powerpoint/2010/main" val="339840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baseline="0"/>
              <a:t>This information is for </a:t>
            </a:r>
            <a:r>
              <a:rPr lang="en-GB" b="1" baseline="0"/>
              <a:t>staff from support organisations only</a:t>
            </a:r>
            <a:r>
              <a:rPr lang="en-GB" baseline="0"/>
              <a:t>, it is not appropriate for hotel staff. Hotel staff can now stop watching this video.</a:t>
            </a:r>
          </a:p>
          <a:p>
            <a:endParaRPr lang="en-GB" baseline="0"/>
          </a:p>
          <a:p>
            <a:r>
              <a:rPr lang="en-GB" baseline="0"/>
              <a:t>These questions can help you tease out stories of exploitation. Its important to recognise that many ‘victims’ of modern slavery don’t see themselves as ‘victims’. It might be seem only as ‘bullying’ in the homeless community.</a:t>
            </a:r>
          </a:p>
          <a:p>
            <a:endParaRPr lang="en-GB" baseline="0"/>
          </a:p>
          <a:p>
            <a:r>
              <a:rPr lang="en-GB" baseline="0"/>
              <a:t>These questions can be found in the 1-page summary included with this training video.</a:t>
            </a:r>
          </a:p>
        </p:txBody>
      </p:sp>
      <p:sp>
        <p:nvSpPr>
          <p:cNvPr id="4" name="Slide Number Placeholder 3"/>
          <p:cNvSpPr>
            <a:spLocks noGrp="1"/>
          </p:cNvSpPr>
          <p:nvPr>
            <p:ph type="sldNum" sz="quarter" idx="10"/>
          </p:nvPr>
        </p:nvSpPr>
        <p:spPr/>
        <p:txBody>
          <a:bodyPr/>
          <a:lstStyle/>
          <a:p>
            <a:fld id="{2EF5011A-46D8-2640-B997-554606B4C33F}" type="slidenum">
              <a:rPr lang="en-US" smtClean="0"/>
              <a:t>13</a:t>
            </a:fld>
            <a:endParaRPr lang="en-US"/>
          </a:p>
        </p:txBody>
      </p:sp>
    </p:spTree>
    <p:extLst>
      <p:ext uri="{BB962C8B-B14F-4D97-AF65-F5344CB8AC3E}">
        <p14:creationId xmlns:p14="http://schemas.microsoft.com/office/powerpoint/2010/main" val="42711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baseline="0"/>
              <a:t>This information is for </a:t>
            </a:r>
            <a:r>
              <a:rPr lang="en-GB" b="1" baseline="0"/>
              <a:t>staff from support organisations only</a:t>
            </a:r>
            <a:r>
              <a:rPr lang="en-GB" baseline="0"/>
              <a:t>, it is not appropriate for hotel staff. Hotel staff can now stop watching this video.</a:t>
            </a:r>
          </a:p>
          <a:p>
            <a:endParaRPr lang="en-GB"/>
          </a:p>
          <a:p>
            <a:r>
              <a:rPr lang="en-GB"/>
              <a:t>[Red through steps]</a:t>
            </a:r>
          </a:p>
          <a:p>
            <a:endParaRPr lang="en-GB"/>
          </a:p>
          <a:p>
            <a:r>
              <a:rPr lang="en-GB"/>
              <a:t>Trauma-informed methods of working with survivors of human trafficking and slavery are based upon an understanding of the harmful effects of traumatic experiences, together with principles of compassion and respect. </a:t>
            </a:r>
          </a:p>
          <a:p>
            <a:endParaRPr lang="en-GB"/>
          </a:p>
          <a:p>
            <a:r>
              <a:rPr lang="en-GB"/>
              <a:t>It is important to have an understanding that a person who has experienced trauma won’t respond in the same way to support that someone who hasn’t would, always keeping in your mind that this person </a:t>
            </a:r>
          </a:p>
          <a:p>
            <a:br>
              <a:rPr lang="en-GB"/>
            </a:br>
            <a:r>
              <a:rPr lang="en-GB"/>
              <a:t>• Provide a calm, consistent and welcoming environment </a:t>
            </a:r>
            <a:br>
              <a:rPr lang="en-GB"/>
            </a:br>
            <a:r>
              <a:rPr lang="en-GB"/>
              <a:t>• Focus on current and future safety needs </a:t>
            </a:r>
            <a:br>
              <a:rPr lang="en-GB"/>
            </a:br>
            <a:r>
              <a:rPr lang="en-GB"/>
              <a:t>• Demonstrate interest in survivors’ immediate safety, health and practical needs </a:t>
            </a:r>
            <a:br>
              <a:rPr lang="en-GB"/>
            </a:br>
            <a:r>
              <a:rPr lang="en-GB"/>
              <a:t>• Vet other people who accompany survivors to meetings or appointments </a:t>
            </a:r>
            <a:br>
              <a:rPr lang="en-GB"/>
            </a:br>
            <a:r>
              <a:rPr lang="en-GB"/>
              <a:t>• Work appropriately with interpreters </a:t>
            </a:r>
            <a:br>
              <a:rPr lang="en-GB"/>
            </a:br>
            <a:r>
              <a:rPr lang="en-GB"/>
              <a:t>• Explain the identity, role and duties of all professionals in the room. </a:t>
            </a:r>
            <a:br>
              <a:rPr lang="en-GB"/>
            </a:br>
            <a:r>
              <a:rPr lang="en-GB"/>
              <a:t>• Ensure that survivors’ consent is informed and given freely </a:t>
            </a:r>
            <a:br>
              <a:rPr lang="en-GB"/>
            </a:br>
            <a:r>
              <a:rPr lang="en-GB"/>
              <a:t>• Work effectively and safely with parents who are with children and babies. </a:t>
            </a:r>
            <a:br>
              <a:rPr lang="en-GB"/>
            </a:br>
            <a:r>
              <a:rPr lang="en-GB"/>
              <a:t>• Set realistic goals and objectives </a:t>
            </a:r>
            <a:br>
              <a:rPr lang="en-GB"/>
            </a:br>
            <a:r>
              <a:rPr lang="en-GB"/>
              <a:t>• Minimise any distress by referring back to the ‘Here and Now’ </a:t>
            </a:r>
          </a:p>
        </p:txBody>
      </p:sp>
      <p:sp>
        <p:nvSpPr>
          <p:cNvPr id="4" name="Slide Number Placeholder 3"/>
          <p:cNvSpPr>
            <a:spLocks noGrp="1"/>
          </p:cNvSpPr>
          <p:nvPr>
            <p:ph type="sldNum" sz="quarter" idx="10"/>
          </p:nvPr>
        </p:nvSpPr>
        <p:spPr/>
        <p:txBody>
          <a:bodyPr/>
          <a:lstStyle/>
          <a:p>
            <a:fld id="{2EF5011A-46D8-2640-B997-554606B4C33F}" type="slidenum">
              <a:rPr lang="en-US" smtClean="0"/>
              <a:t>14</a:t>
            </a:fld>
            <a:endParaRPr lang="en-US"/>
          </a:p>
        </p:txBody>
      </p:sp>
    </p:spTree>
    <p:extLst>
      <p:ext uri="{BB962C8B-B14F-4D97-AF65-F5344CB8AC3E}">
        <p14:creationId xmlns:p14="http://schemas.microsoft.com/office/powerpoint/2010/main" val="364157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or your organisations feel unsure about the support available for survivors of exploitation, would like more information on the National Referral Mechanism or would be interested in general further information on training on the issue, please reach out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Stop the Traffik - for more information about the training or the exploitation of people rough sleeping in the current Corona virus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Human Trafficking Foundation – to be signposted to your local anti-slavery network and facilitate further training</a:t>
            </a:r>
          </a:p>
          <a:p>
            <a:endParaRPr lang="en-GB"/>
          </a:p>
        </p:txBody>
      </p:sp>
      <p:sp>
        <p:nvSpPr>
          <p:cNvPr id="4" name="Slide Number Placeholder 3"/>
          <p:cNvSpPr>
            <a:spLocks noGrp="1"/>
          </p:cNvSpPr>
          <p:nvPr>
            <p:ph type="sldNum" sz="quarter" idx="5"/>
          </p:nvPr>
        </p:nvSpPr>
        <p:spPr/>
        <p:txBody>
          <a:bodyPr/>
          <a:lstStyle/>
          <a:p>
            <a:fld id="{2EF5011A-46D8-2640-B997-554606B4C33F}" type="slidenum">
              <a:rPr lang="en-US" smtClean="0"/>
              <a:t>15</a:t>
            </a:fld>
            <a:endParaRPr lang="en-US"/>
          </a:p>
        </p:txBody>
      </p:sp>
    </p:spTree>
    <p:extLst>
      <p:ext uri="{BB962C8B-B14F-4D97-AF65-F5344CB8AC3E}">
        <p14:creationId xmlns:p14="http://schemas.microsoft.com/office/powerpoint/2010/main" val="234604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a:t>We</a:t>
            </a:r>
            <a:r>
              <a:rPr lang="en-GB" baseline="0"/>
              <a:t> are all aware of the impact that the corona virus has had on our lives. </a:t>
            </a:r>
          </a:p>
          <a:p>
            <a:endParaRPr lang="en-GB" baseline="0"/>
          </a:p>
          <a:p>
            <a:r>
              <a:rPr lang="en-GB" baseline="0"/>
              <a:t>The housing of </a:t>
            </a:r>
            <a:r>
              <a:rPr lang="en-GB"/>
              <a:t>people who are currently homeless </a:t>
            </a:r>
            <a:r>
              <a:rPr lang="en-GB" baseline="0"/>
              <a:t>in hotels will definitely have a positive impact, but we also need to be aware of the risks of exploitation occurring.</a:t>
            </a:r>
            <a:r>
              <a:rPr lang="en-GB"/>
              <a:t> </a:t>
            </a:r>
            <a:endParaRPr lang="en-GB" baseline="0">
              <a:cs typeface="Calibri"/>
            </a:endParaRPr>
          </a:p>
          <a:p>
            <a:endParaRPr lang="en-GB" baseline="0"/>
          </a:p>
          <a:p>
            <a:r>
              <a:rPr lang="en-GB" baseline="0"/>
              <a:t>It is an opportunity to engage many individuals who have historically been completely isolated from services.</a:t>
            </a:r>
          </a:p>
          <a:p>
            <a:endParaRPr lang="en-GB" baseline="0"/>
          </a:p>
          <a:p>
            <a:r>
              <a:rPr lang="en-GB" baseline="0"/>
              <a:t>Working in the hotels, you are the eyes and ears, you might spot something that nobody else can. </a:t>
            </a:r>
          </a:p>
          <a:p>
            <a:endParaRPr lang="en-GB" baseline="0"/>
          </a:p>
          <a:p>
            <a:r>
              <a:rPr lang="en-GB" baseline="0"/>
              <a:t>We are asking you to know what exploitation, know how to spot it, and know how to report it. </a:t>
            </a:r>
          </a:p>
          <a:p>
            <a:endParaRPr lang="en-GB" baseline="0"/>
          </a:p>
          <a:p>
            <a:r>
              <a:rPr lang="en-GB" baseline="0"/>
              <a:t>Everyone in the community has a responsibility to stop modern slavery but it is also important to remember you are not the police! Never confront anyone and never put yourself at risk.</a:t>
            </a:r>
          </a:p>
          <a:p>
            <a:endParaRPr lang="en-GB" baseline="0"/>
          </a:p>
          <a:p>
            <a:r>
              <a:rPr lang="en-GB" baseline="0"/>
              <a:t>All we are asking you to do is keep your eyes open and if you do see something that feels strange or doesn’t sit right with you, tell someone who can do something about it. </a:t>
            </a:r>
          </a:p>
          <a:p>
            <a:endParaRPr lang="en-GB" baseline="0"/>
          </a:p>
          <a:p>
            <a:r>
              <a:rPr lang="en-GB" baseline="0"/>
              <a:t>This training is primarily aimed at the hotel staff, but we understand that other organisations will also be using it. </a:t>
            </a:r>
          </a:p>
          <a:p>
            <a:endParaRPr lang="en-GB" baseline="0"/>
          </a:p>
          <a:p>
            <a:r>
              <a:rPr lang="en-GB" baseline="0"/>
              <a:t>Staff from support organisations will have different background knowledge and your safeguarding responsibilities will be different. We have some extra information for staff from support organisations in the last 2 slides which explores how to achieve the fourth step – supporting potential victims.</a:t>
            </a:r>
          </a:p>
        </p:txBody>
      </p:sp>
      <p:sp>
        <p:nvSpPr>
          <p:cNvPr id="4" name="Slide Number Placeholder 3"/>
          <p:cNvSpPr>
            <a:spLocks noGrp="1"/>
          </p:cNvSpPr>
          <p:nvPr>
            <p:ph type="sldNum" sz="quarter" idx="10"/>
          </p:nvPr>
        </p:nvSpPr>
        <p:spPr/>
        <p:txBody>
          <a:bodyPr/>
          <a:lstStyle/>
          <a:p>
            <a:fld id="{2EF5011A-46D8-2640-B997-554606B4C33F}" type="slidenum">
              <a:rPr lang="en-US" smtClean="0"/>
              <a:t>2</a:t>
            </a:fld>
            <a:endParaRPr lang="en-US"/>
          </a:p>
        </p:txBody>
      </p:sp>
    </p:spTree>
    <p:extLst>
      <p:ext uri="{BB962C8B-B14F-4D97-AF65-F5344CB8AC3E}">
        <p14:creationId xmlns:p14="http://schemas.microsoft.com/office/powerpoint/2010/main" val="92085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baseline="0"/>
              <a:t>Unfortunately modern slavery affects all elements of our society</a:t>
            </a:r>
          </a:p>
          <a:p>
            <a:endParaRPr lang="en-GB" baseline="0"/>
          </a:p>
          <a:p>
            <a:r>
              <a:rPr lang="en-GB" baseline="0"/>
              <a:t>As you can see nearly 11,000 victims were </a:t>
            </a:r>
            <a:r>
              <a:rPr lang="en-GB"/>
              <a:t>supported last </a:t>
            </a:r>
            <a:r>
              <a:rPr lang="en-GB" baseline="0"/>
              <a:t>year in the UK.</a:t>
            </a:r>
            <a:r>
              <a:rPr lang="en-GB"/>
              <a:t> </a:t>
            </a:r>
            <a:endParaRPr lang="en-GB" baseline="0">
              <a:cs typeface="Calibri"/>
            </a:endParaRPr>
          </a:p>
          <a:p>
            <a:endParaRPr lang="en-GB" baseline="0"/>
          </a:p>
          <a:p>
            <a:r>
              <a:rPr lang="en-GB" baseline="0"/>
              <a:t>Many people think it must only happen to people from other countries, and although other nationalities are affected, the most common nationality of the victims identified last year was British.</a:t>
            </a:r>
          </a:p>
          <a:p>
            <a:endParaRPr lang="en-GB" baseline="0"/>
          </a:p>
          <a:p>
            <a:r>
              <a:rPr lang="en-GB" baseline="0"/>
              <a:t>It affects children and adults, men and women. It can affect anyone. </a:t>
            </a:r>
          </a:p>
          <a:p>
            <a:endParaRPr lang="en-GB" baseline="0"/>
          </a:p>
          <a:p>
            <a:pPr>
              <a:defRPr/>
            </a:pPr>
            <a:r>
              <a:rPr lang="en-GB" baseline="0"/>
              <a:t>But unfortunately these </a:t>
            </a:r>
            <a:r>
              <a:rPr lang="en-GB"/>
              <a:t>survivors were </a:t>
            </a:r>
            <a:r>
              <a:rPr lang="en-GB" baseline="0"/>
              <a:t>the tip of the iceberg, the government estimates there are up to 13,000 victims in the UK at one time, with other estimates ranging as high as 136,000</a:t>
            </a:r>
            <a:endParaRPr lang="en-GB" baseline="0">
              <a:cs typeface="Calibri"/>
            </a:endParaRPr>
          </a:p>
          <a:p>
            <a:endParaRPr lang="en-GB" baseline="0"/>
          </a:p>
          <a:p>
            <a:pPr>
              <a:defRPr/>
            </a:pPr>
            <a:r>
              <a:rPr lang="en-GB" baseline="0"/>
              <a:t>Modern slavery prays on the vulnerable, this includes </a:t>
            </a:r>
            <a:r>
              <a:rPr lang="en-GB"/>
              <a:t>people experiencing homelessness</a:t>
            </a:r>
            <a:r>
              <a:rPr lang="en-GB" baseline="0"/>
              <a:t>. </a:t>
            </a:r>
            <a:r>
              <a:rPr lang="en-GB" sz="1100" i="0" kern="1200">
                <a:solidFill>
                  <a:schemeClr val="tx1"/>
                </a:solidFill>
                <a:effectLst/>
                <a:latin typeface="+mn-lt"/>
                <a:ea typeface="+mn-ea"/>
                <a:cs typeface="+mn-cs"/>
              </a:rPr>
              <a:t>Due to corona virus many homeless people have been cut off from their only means of making money unable to work and more difficult to beg, shoplift and sex work. This is only pushing people further into the control of their exploiters.</a:t>
            </a:r>
            <a:endParaRPr lang="en-GB" sz="1100" i="0" kern="1200">
              <a:solidFill>
                <a:schemeClr val="tx1"/>
              </a:solidFill>
              <a:effectLst/>
              <a:latin typeface="+mn-lt"/>
              <a:cs typeface="Calibri"/>
            </a:endParaRPr>
          </a:p>
          <a:p>
            <a:endParaRPr lang="en-GB" baseline="0"/>
          </a:p>
          <a:p>
            <a:r>
              <a:rPr lang="en-GB" baseline="0"/>
              <a:t>Research done by STT in Manchester found that 1 in 3 people accessing homeless services had received an offer of work in exchange for accommodation, drugs, food or alcohol and 1 in 5 know someone who disappeared after accepting this type of offer.</a:t>
            </a:r>
          </a:p>
          <a:p>
            <a:endParaRPr lang="en-GB" baseline="0"/>
          </a:p>
          <a:p>
            <a:r>
              <a:rPr lang="en-GB" baseline="0"/>
              <a:t>Similar research in London done by a charity called Hestia found that 1 in 10 </a:t>
            </a:r>
            <a:r>
              <a:rPr lang="en-GB"/>
              <a:t>people rough</a:t>
            </a:r>
            <a:r>
              <a:rPr lang="en-GB" baseline="0"/>
              <a:t> </a:t>
            </a:r>
            <a:r>
              <a:rPr lang="en-GB"/>
              <a:t>sleeping have</a:t>
            </a:r>
            <a:r>
              <a:rPr lang="en-GB" baseline="0"/>
              <a:t> experienced modern </a:t>
            </a:r>
            <a:r>
              <a:rPr lang="en-GB"/>
              <a:t>slavery</a:t>
            </a:r>
          </a:p>
          <a:p>
            <a:endParaRPr lang="en-GB"/>
          </a:p>
          <a:p>
            <a:r>
              <a:rPr lang="en-GB"/>
              <a:t>It is clear that throughout the country, people experiencing homelessness are</a:t>
            </a:r>
            <a:r>
              <a:rPr lang="en-GB" baseline="0"/>
              <a:t> at risk of modern slavery.</a:t>
            </a:r>
            <a:endParaRPr lang="en-GB">
              <a:cs typeface="Calibri"/>
            </a:endParaRPr>
          </a:p>
          <a:p>
            <a:endParaRPr lang="en-GB" baseline="0"/>
          </a:p>
          <a:p>
            <a:r>
              <a:rPr lang="en-GB"/>
              <a:t>People experiencing homelessness </a:t>
            </a:r>
            <a:r>
              <a:rPr lang="en-GB" baseline="0"/>
              <a:t>are vulnerable to modern slavery because:</a:t>
            </a:r>
            <a:endParaRPr lang="en-GB" baseline="0">
              <a:cs typeface="Calibri"/>
            </a:endParaRPr>
          </a:p>
          <a:p>
            <a:pPr marL="171450" indent="-171450">
              <a:buFont typeface="Arial" panose="020B0604020202020204" pitchFamily="34" charset="0"/>
              <a:buChar char="•"/>
            </a:pPr>
            <a:r>
              <a:rPr lang="en-GB" baseline="0"/>
              <a:t>They might be desperate for any job, so might be persuaded to work for no or little money</a:t>
            </a:r>
          </a:p>
          <a:p>
            <a:pPr marL="171450" indent="-171450">
              <a:buFont typeface="Arial" panose="020B0604020202020204" pitchFamily="34" charset="0"/>
              <a:buChar char="•"/>
            </a:pPr>
            <a:r>
              <a:rPr lang="en-GB" baseline="0"/>
              <a:t>They might have drugs dependency which exploiters can take advantage of it</a:t>
            </a:r>
          </a:p>
          <a:p>
            <a:pPr marL="171450" indent="-171450">
              <a:buFont typeface="Arial" panose="020B0604020202020204" pitchFamily="34" charset="0"/>
              <a:buChar char="•"/>
            </a:pPr>
            <a:r>
              <a:rPr lang="en-GB" baseline="0"/>
              <a:t>They might not have a family network to rely on for support or to ask for help</a:t>
            </a:r>
          </a:p>
          <a:p>
            <a:pPr marL="171450" indent="-171450">
              <a:buFont typeface="Arial" panose="020B0604020202020204" pitchFamily="34" charset="0"/>
              <a:buChar char="•"/>
            </a:pPr>
            <a:r>
              <a:rPr lang="en-GB" baseline="0"/>
              <a:t>They might not be identified as missing if they disappear as they are ‘hidden’ from our society</a:t>
            </a:r>
          </a:p>
          <a:p>
            <a:pPr marL="171450" indent="-171450">
              <a:buFont typeface="Arial" panose="020B0604020202020204" pitchFamily="34" charset="0"/>
              <a:buChar char="•"/>
            </a:pPr>
            <a:r>
              <a:rPr lang="en-GB" baseline="0"/>
              <a:t>In order to access support, they might have to face environments with dangerous and predatory individuals</a:t>
            </a:r>
          </a:p>
        </p:txBody>
      </p:sp>
      <p:sp>
        <p:nvSpPr>
          <p:cNvPr id="4" name="Slide Number Placeholder 3"/>
          <p:cNvSpPr>
            <a:spLocks noGrp="1"/>
          </p:cNvSpPr>
          <p:nvPr>
            <p:ph type="sldNum" sz="quarter" idx="10"/>
          </p:nvPr>
        </p:nvSpPr>
        <p:spPr/>
        <p:txBody>
          <a:bodyPr/>
          <a:lstStyle/>
          <a:p>
            <a:fld id="{2EF5011A-46D8-2640-B997-554606B4C33F}" type="slidenum">
              <a:rPr lang="en-US" smtClean="0"/>
              <a:t>3</a:t>
            </a:fld>
            <a:endParaRPr lang="en-US"/>
          </a:p>
        </p:txBody>
      </p:sp>
    </p:spTree>
    <p:extLst>
      <p:ext uri="{BB962C8B-B14F-4D97-AF65-F5344CB8AC3E}">
        <p14:creationId xmlns:p14="http://schemas.microsoft.com/office/powerpoint/2010/main" val="342126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pPr marL="0" indent="0">
              <a:buNone/>
            </a:pPr>
            <a:r>
              <a:rPr lang="en-GB"/>
              <a:t>Matt, 19, a young man from Greater Manchester was rough sleeping after being kicked out of his family home. One day he was approached by a woman while begging. She gave him a drink and cigarettes and offered him a place to stay in return for a share of the money he made begging.</a:t>
            </a:r>
          </a:p>
          <a:p>
            <a:pPr marL="0" indent="0">
              <a:buNone/>
            </a:pPr>
            <a:endParaRPr lang="en-GB"/>
          </a:p>
          <a:p>
            <a:pPr marL="0" indent="0">
              <a:buNone/>
            </a:pPr>
            <a:r>
              <a:rPr lang="en-GB"/>
              <a:t>In the apartment Matt was given weed, then later as the woman and her associates encouraged him to escalate his drug use, crack and heroin. They told him he would pay it back later. After a couple of weeks, Matt owed them hundreds of pounds. </a:t>
            </a:r>
          </a:p>
          <a:p>
            <a:pPr marL="0" indent="0">
              <a:buNone/>
            </a:pPr>
            <a:endParaRPr lang="en-GB"/>
          </a:p>
          <a:p>
            <a:pPr marL="0" indent="0">
              <a:buNone/>
            </a:pPr>
            <a:r>
              <a:rPr lang="en-GB"/>
              <a:t>With no way to pay off the debt, the woman’s associates became violent and Matt was told he would have to sex work and sell drugs to pay back the money. He didn’t want to but he was scarred of what would happen if he didn’t and had no where else to go.</a:t>
            </a:r>
          </a:p>
          <a:p>
            <a:pPr marL="0" indent="0">
              <a:buNone/>
            </a:pPr>
            <a:endParaRPr lang="en-GB"/>
          </a:p>
          <a:p>
            <a:pPr marL="0" indent="0">
              <a:buNone/>
            </a:pPr>
            <a:r>
              <a:rPr lang="en-GB"/>
              <a:t>Matt was forced to sleep with so many men that he lost count, his substance use escalated and he lost all hope of ever being able to pay off the debt. This continued for almost a year until Matt built up enough trust with an outreach worker from a local charity who found him an alternative place to live and a place on a drug rehab project.</a:t>
            </a:r>
          </a:p>
          <a:p>
            <a:endParaRPr lang="en-GB"/>
          </a:p>
        </p:txBody>
      </p:sp>
      <p:sp>
        <p:nvSpPr>
          <p:cNvPr id="4" name="Slide Number Placeholder 3"/>
          <p:cNvSpPr>
            <a:spLocks noGrp="1"/>
          </p:cNvSpPr>
          <p:nvPr>
            <p:ph type="sldNum" sz="quarter" idx="10"/>
          </p:nvPr>
        </p:nvSpPr>
        <p:spPr/>
        <p:txBody>
          <a:bodyPr/>
          <a:lstStyle/>
          <a:p>
            <a:fld id="{2EF5011A-46D8-2640-B997-554606B4C33F}" type="slidenum">
              <a:rPr lang="en-US" smtClean="0"/>
              <a:t>4</a:t>
            </a:fld>
            <a:endParaRPr lang="en-US"/>
          </a:p>
        </p:txBody>
      </p:sp>
    </p:spTree>
    <p:extLst>
      <p:ext uri="{BB962C8B-B14F-4D97-AF65-F5344CB8AC3E}">
        <p14:creationId xmlns:p14="http://schemas.microsoft.com/office/powerpoint/2010/main" val="408901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Firstly, we need to know what modern</a:t>
            </a:r>
            <a:r>
              <a:rPr lang="en-GB" sz="1100" baseline="0"/>
              <a:t> slavery is. Importantly, this is not about ‘ownership’ or ‘chains’, modern slavery is cleverer than that. </a:t>
            </a: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Modern slavery has a complicated</a:t>
            </a:r>
            <a:r>
              <a:rPr lang="en-GB" sz="1100" baseline="0"/>
              <a:t> legal definition with different elements, but you don’t need to know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a:t>What you need to know if that a</a:t>
            </a:r>
            <a:r>
              <a:rPr lang="en-GB" sz="1100"/>
              <a:t>ll cases of modern slavery include these two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This means that a victim is either tricked or forced to do something that another person gains from financially.</a:t>
            </a:r>
          </a:p>
          <a:p>
            <a:endParaRPr lang="en-GB"/>
          </a:p>
          <a:p>
            <a:r>
              <a:rPr lang="en-GB"/>
              <a:t>You might also hear the</a:t>
            </a:r>
            <a:r>
              <a:rPr lang="en-GB" baseline="0"/>
              <a:t> phrase ‘human trafficking’ – human trafficking and modern slavery are pretty much the same thing, so you don’t need to know the difference and can treat them as the same</a:t>
            </a:r>
          </a:p>
          <a:p>
            <a:endParaRPr lang="en-GB" baseline="0"/>
          </a:p>
          <a:p>
            <a:r>
              <a:rPr lang="en-GB" baseline="0"/>
              <a:t>We will now look into each of these 2 elements in detail</a:t>
            </a:r>
            <a:endParaRPr lang="en-GB"/>
          </a:p>
          <a:p>
            <a:endParaRPr lang="en-GB"/>
          </a:p>
        </p:txBody>
      </p:sp>
      <p:sp>
        <p:nvSpPr>
          <p:cNvPr id="4" name="Slide Number Placeholder 3"/>
          <p:cNvSpPr>
            <a:spLocks noGrp="1"/>
          </p:cNvSpPr>
          <p:nvPr>
            <p:ph type="sldNum" sz="quarter" idx="10"/>
          </p:nvPr>
        </p:nvSpPr>
        <p:spPr/>
        <p:txBody>
          <a:bodyPr/>
          <a:lstStyle/>
          <a:p>
            <a:fld id="{2EF5011A-46D8-2640-B997-554606B4C33F}" type="slidenum">
              <a:rPr lang="en-US" smtClean="0"/>
              <a:t>5</a:t>
            </a:fld>
            <a:endParaRPr lang="en-US"/>
          </a:p>
        </p:txBody>
      </p:sp>
    </p:spTree>
    <p:extLst>
      <p:ext uri="{BB962C8B-B14F-4D97-AF65-F5344CB8AC3E}">
        <p14:creationId xmlns:p14="http://schemas.microsoft.com/office/powerpoint/2010/main" val="313991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a:t>These deception</a:t>
            </a:r>
            <a:r>
              <a:rPr lang="en-GB" baseline="0"/>
              <a:t> and coercion techniques focus on the recruitment of people</a:t>
            </a:r>
            <a:r>
              <a:rPr lang="en-GB"/>
              <a:t> experiencing homelessness</a:t>
            </a:r>
            <a:endParaRPr lang="en-GB" baseline="0"/>
          </a:p>
          <a:p>
            <a:endParaRPr lang="en-GB" baseline="0"/>
          </a:p>
          <a:p>
            <a:r>
              <a:rPr lang="en-GB" baseline="0"/>
              <a:t>Offering jobs and favours which are too good to be true are a common technique, but when it comes to </a:t>
            </a:r>
            <a:r>
              <a:rPr lang="en-GB"/>
              <a:t>people experiencing homelessness</a:t>
            </a:r>
            <a:r>
              <a:rPr lang="en-GB" baseline="0"/>
              <a:t> there is also evidence of exploiters offering jobs or asking for favours which only pay in food, housing or drugs.</a:t>
            </a:r>
            <a:endParaRPr lang="en-GB" baseline="0">
              <a:cs typeface="Calibri"/>
            </a:endParaRPr>
          </a:p>
          <a:p>
            <a:endParaRPr lang="en-GB" baseline="0"/>
          </a:p>
          <a:p>
            <a:r>
              <a:rPr lang="en-GB" baseline="0"/>
              <a:t>In the past there has been evidence of exploiters picking up </a:t>
            </a:r>
            <a:r>
              <a:rPr lang="en-GB"/>
              <a:t>people experiencing homelessness </a:t>
            </a:r>
            <a:r>
              <a:rPr lang="en-GB" baseline="0"/>
              <a:t>from soup kitchens and targeting hostels and </a:t>
            </a:r>
            <a:r>
              <a:rPr lang="en-GB" baseline="0" err="1"/>
              <a:t>BnB’s</a:t>
            </a:r>
            <a:r>
              <a:rPr lang="en-GB" baseline="0"/>
              <a:t>, with these closed, we want staff at the hotels where homeless people are being housed to be aware they might be targeted instead – In some areas they already have!</a:t>
            </a:r>
          </a:p>
          <a:p>
            <a:endParaRPr lang="en-GB" baseline="0"/>
          </a:p>
          <a:p>
            <a:r>
              <a:rPr lang="en-GB" baseline="0"/>
              <a:t>Those with drug dependency issues are at a heightened risk as their addiction means they are can be taken advantage of – exploiters can make the victim do as they wish by controlling their access to drugs. </a:t>
            </a:r>
          </a:p>
          <a:p>
            <a:endParaRPr lang="en-GB" baseline="0"/>
          </a:p>
          <a:p>
            <a:r>
              <a:rPr lang="en-GB" sz="1100" kern="1200">
                <a:solidFill>
                  <a:schemeClr val="tx1"/>
                </a:solidFill>
                <a:effectLst/>
                <a:latin typeface="+mn-lt"/>
                <a:ea typeface="+mn-ea"/>
                <a:cs typeface="+mn-cs"/>
              </a:rPr>
              <a:t>Victims may have borrowed money from exploiters and may be forced into committing crime/s, payment in kind and/or handling/storing drugs in order to repay their debt.  Victims will generally pay more than double back what they have borrowed.  Debts will increase even though victims are making payments.</a:t>
            </a:r>
          </a:p>
          <a:p>
            <a:endParaRPr lang="en-GB" baseline="0"/>
          </a:p>
          <a:p>
            <a:r>
              <a:rPr lang="en-GB" baseline="0"/>
              <a:t>Predatory individuals are experts at finding victims vulnerabilities and manipulating them for control, they could prey on socially isolated individuals with no family ties and prevent them from accessing support needed to escape their exploitation or take advantage of individuals with learning difficulties who might not understand fully that they are being exploited</a:t>
            </a:r>
          </a:p>
          <a:p>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Using violence, or threatening is also common. This might occur once the victim has started to be exploited, forcing them to stay out of fear even if they might be able to ‘escape’</a:t>
            </a:r>
          </a:p>
          <a:p>
            <a:endParaRPr lang="en-GB" baseline="0"/>
          </a:p>
          <a:p>
            <a:r>
              <a:rPr lang="en-GB" baseline="0"/>
              <a:t>Emotional manipulation, is common when exploiting minors but it can also happen to adults, particularly young people and people leaving care. </a:t>
            </a:r>
          </a:p>
          <a:p>
            <a:endParaRPr lang="en-GB" baseline="0"/>
          </a:p>
          <a:p>
            <a:r>
              <a:rPr lang="en-GB" baseline="0"/>
              <a:t>This can </a:t>
            </a:r>
            <a:r>
              <a:rPr lang="en-GB" baseline="0" err="1"/>
              <a:t>invovle</a:t>
            </a:r>
            <a:r>
              <a:rPr lang="en-GB" baseline="0"/>
              <a:t> the exploiter developing a ‘loving’ relationship with the victim, gaining their trust, before abusing their position and making them do things as part of their relationship. </a:t>
            </a:r>
          </a:p>
          <a:p>
            <a:endParaRPr lang="en-GB" baseline="0"/>
          </a:p>
          <a:p>
            <a:r>
              <a:rPr lang="en-GB" sz="1100" kern="1200">
                <a:solidFill>
                  <a:schemeClr val="tx1"/>
                </a:solidFill>
                <a:effectLst/>
                <a:latin typeface="+mn-lt"/>
                <a:ea typeface="+mn-ea"/>
                <a:cs typeface="+mn-cs"/>
              </a:rPr>
              <a:t>Exploiters will also befriend their victims – part of the control of making sure they repay.</a:t>
            </a:r>
            <a:r>
              <a:rPr lang="en-GB"/>
              <a:t> </a:t>
            </a:r>
            <a:r>
              <a:rPr lang="en-GB" sz="1100" kern="1200">
                <a:solidFill>
                  <a:schemeClr val="tx1"/>
                </a:solidFill>
                <a:effectLst/>
                <a:latin typeface="+mn-lt"/>
                <a:ea typeface="+mn-ea"/>
                <a:cs typeface="+mn-cs"/>
              </a:rPr>
              <a:t> Victims feels indebted to their friend who is really taking advantage of them.</a:t>
            </a:r>
            <a:endParaRPr lang="en-GB"/>
          </a:p>
        </p:txBody>
      </p:sp>
      <p:sp>
        <p:nvSpPr>
          <p:cNvPr id="4" name="Slide Number Placeholder 3"/>
          <p:cNvSpPr>
            <a:spLocks noGrp="1"/>
          </p:cNvSpPr>
          <p:nvPr>
            <p:ph type="sldNum" sz="quarter" idx="10"/>
          </p:nvPr>
        </p:nvSpPr>
        <p:spPr/>
        <p:txBody>
          <a:bodyPr/>
          <a:lstStyle/>
          <a:p>
            <a:fld id="{2EF5011A-46D8-2640-B997-554606B4C33F}" type="slidenum">
              <a:rPr lang="en-US" smtClean="0"/>
              <a:t>6</a:t>
            </a:fld>
            <a:endParaRPr lang="en-US"/>
          </a:p>
        </p:txBody>
      </p:sp>
    </p:spTree>
    <p:extLst>
      <p:ext uri="{BB962C8B-B14F-4D97-AF65-F5344CB8AC3E}">
        <p14:creationId xmlns:p14="http://schemas.microsoft.com/office/powerpoint/2010/main" val="424715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a:t>When we talk about people experiencing homelessness there are four main types of exploitation we</a:t>
            </a:r>
            <a:r>
              <a:rPr lang="en-GB" baseline="0"/>
              <a:t> should be aware of.</a:t>
            </a:r>
            <a:r>
              <a:rPr lang="en-GB"/>
              <a:t> </a:t>
            </a:r>
            <a:endParaRPr lang="en-US"/>
          </a:p>
          <a:p>
            <a:endParaRPr lang="en-GB" baseline="0"/>
          </a:p>
          <a:p>
            <a:r>
              <a:rPr lang="en-GB" baseline="0"/>
              <a:t>Sexual exploitation, what you might know as sex trafficking, is when a victim, adult or child, female or male, is forced to perform sexual services</a:t>
            </a:r>
            <a:r>
              <a:rPr lang="en-GB"/>
              <a:t> and someone else gains financially.</a:t>
            </a:r>
            <a:r>
              <a:rPr lang="en-GB" baseline="0"/>
              <a:t> This might take place in brothels, but it can also happen in hotels or on the street.</a:t>
            </a:r>
            <a:endParaRPr lang="en-GB">
              <a:cs typeface="Calibri"/>
            </a:endParaRPr>
          </a:p>
          <a:p>
            <a:endParaRPr lang="en-GB"/>
          </a:p>
          <a:p>
            <a:r>
              <a:rPr lang="en-GB"/>
              <a:t>Labour exploitation,</a:t>
            </a:r>
            <a:r>
              <a:rPr lang="en-GB" baseline="0"/>
              <a:t> what you might know as forced labour, is when a victim is made to work for none or very little money or reward. In the UK the common sectors this happens are construction, agriculture, food manufacturing, and cleaning. </a:t>
            </a:r>
            <a:endParaRPr lang="en-GB"/>
          </a:p>
          <a:p>
            <a:endParaRPr lang="en-GB"/>
          </a:p>
          <a:p>
            <a:r>
              <a:rPr lang="en-GB"/>
              <a:t>Forced</a:t>
            </a:r>
            <a:r>
              <a:rPr lang="en-GB" baseline="0"/>
              <a:t> crime can often happen at the same time as other types of exploitation and might involve the victims details being used to commit fraud – although they will never see the money. Other types of forced crime include when victims are forced to shoplift or beg to pay off debt, sometimes victims will be forced to commit violent crimes – which is often related to the drugs trade.</a:t>
            </a:r>
          </a:p>
          <a:p>
            <a:endParaRPr lang="en-GB" baseline="0">
              <a:cs typeface="Calibri"/>
            </a:endParaRPr>
          </a:p>
          <a:p>
            <a:r>
              <a:rPr lang="en-GB"/>
              <a:t>Victims may have borrowed money from exploiters and may be forced into committing crime/s, payment in kind and/or handling/storing drugs in order to repay their debt.  Victims will generally pay more than double back what they have borrowed.  Debts will increase even though victims are making payments. </a:t>
            </a:r>
            <a:endParaRPr lang="en-GB">
              <a:cs typeface="Calibri"/>
            </a:endParaRPr>
          </a:p>
          <a:p>
            <a:endParaRPr lang="en-GB"/>
          </a:p>
          <a:p>
            <a:r>
              <a:rPr lang="en-GB" baseline="0"/>
              <a:t>The drugs trade is closely linked with modern slavery. Many of you will have heard of county lines which involves minors and young adults being forced into transporting and selling drugs on behalf of gangs. Exploiters use victims so that they are never at risk of arrest, but they still keep the money. But adult victims can also be exploited in the drugs trade.</a:t>
            </a:r>
            <a:endParaRPr lang="en-GB" baseline="0">
              <a:cs typeface="Calibri"/>
            </a:endParaRPr>
          </a:p>
          <a:p>
            <a:endParaRPr lang="en-GB" baseline="0"/>
          </a:p>
          <a:p>
            <a:r>
              <a:rPr lang="en-GB" baseline="0"/>
              <a:t>Unfortunately, STT has already </a:t>
            </a:r>
            <a:r>
              <a:rPr lang="en-GB"/>
              <a:t>had intelligence</a:t>
            </a:r>
            <a:r>
              <a:rPr lang="en-GB" baseline="0"/>
              <a:t> that the drug supply is getting into the hotels and that hotels have been targeted by loan sharks looking to make good on their debts</a:t>
            </a:r>
            <a:endParaRPr lang="en-GB">
              <a:cs typeface="Calibri"/>
            </a:endParaRPr>
          </a:p>
        </p:txBody>
      </p:sp>
      <p:sp>
        <p:nvSpPr>
          <p:cNvPr id="4" name="Slide Number Placeholder 3"/>
          <p:cNvSpPr>
            <a:spLocks noGrp="1"/>
          </p:cNvSpPr>
          <p:nvPr>
            <p:ph type="sldNum" sz="quarter" idx="10"/>
          </p:nvPr>
        </p:nvSpPr>
        <p:spPr/>
        <p:txBody>
          <a:bodyPr/>
          <a:lstStyle/>
          <a:p>
            <a:fld id="{2EF5011A-46D8-2640-B997-554606B4C33F}" type="slidenum">
              <a:rPr lang="en-US" smtClean="0"/>
              <a:t>7</a:t>
            </a:fld>
            <a:endParaRPr lang="en-US"/>
          </a:p>
        </p:txBody>
      </p:sp>
    </p:spTree>
    <p:extLst>
      <p:ext uri="{BB962C8B-B14F-4D97-AF65-F5344CB8AC3E}">
        <p14:creationId xmlns:p14="http://schemas.microsoft.com/office/powerpoint/2010/main" val="36724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a:t>Although there are many ways</a:t>
            </a:r>
            <a:r>
              <a:rPr lang="en-GB" baseline="0"/>
              <a:t> modern slavery can occur, t</a:t>
            </a:r>
            <a:r>
              <a:rPr lang="en-GB"/>
              <a:t>here</a:t>
            </a:r>
            <a:r>
              <a:rPr lang="en-GB" baseline="0"/>
              <a:t> are 3 ways exploitation might occur in hotels housing </a:t>
            </a:r>
            <a:r>
              <a:rPr lang="en-GB"/>
              <a:t>people who are currently homeless</a:t>
            </a:r>
            <a:r>
              <a:rPr lang="en-GB" baseline="0"/>
              <a:t>.</a:t>
            </a:r>
          </a:p>
          <a:p>
            <a:endParaRPr lang="en-GB" baseline="0"/>
          </a:p>
          <a:p>
            <a:r>
              <a:rPr lang="en-GB" baseline="0"/>
              <a:t>Its important to stress exploitation </a:t>
            </a:r>
            <a:r>
              <a:rPr lang="en-GB" b="1" baseline="0"/>
              <a:t>MIGHT</a:t>
            </a:r>
            <a:r>
              <a:rPr lang="en-GB" baseline="0"/>
              <a:t> occur, it isn’t definitely going to happen. But its worth being aware of it in case.</a:t>
            </a:r>
            <a:endParaRPr lang="en-GB"/>
          </a:p>
          <a:p>
            <a:endParaRPr lang="en-GB"/>
          </a:p>
          <a:p>
            <a:r>
              <a:rPr lang="en-GB"/>
              <a:t>Firstly,</a:t>
            </a:r>
            <a:r>
              <a:rPr lang="en-GB" baseline="0"/>
              <a:t> residents might be exploiting other residents. For example, one resident might be forcing another resident to perform sexual acts for money within the hotel. This can be done by and to both men and women.</a:t>
            </a:r>
          </a:p>
          <a:p>
            <a:endParaRPr lang="en-GB" baseline="0"/>
          </a:p>
          <a:p>
            <a:r>
              <a:rPr lang="en-GB" baseline="0"/>
              <a:t>You might notice the signs of frequent sex when in the rooms or you might see multiple residents visiting one room walking around the corridors. </a:t>
            </a:r>
          </a:p>
          <a:p>
            <a:endParaRPr lang="en-GB" baseline="0"/>
          </a:p>
          <a:p>
            <a:r>
              <a:rPr lang="en-GB" baseline="0"/>
              <a:t>Secondly, as we’ve already mentioned, hotels where </a:t>
            </a:r>
            <a:r>
              <a:rPr lang="en-GB"/>
              <a:t>people who are homeless </a:t>
            </a:r>
            <a:r>
              <a:rPr lang="en-GB" baseline="0"/>
              <a:t>are being housed during the lockdown might be targeted by exploiters who want to pick up new victims.</a:t>
            </a:r>
            <a:r>
              <a:rPr lang="en-GB"/>
              <a:t> </a:t>
            </a:r>
            <a:endParaRPr lang="en-GB" baseline="0">
              <a:cs typeface="Calibri"/>
            </a:endParaRPr>
          </a:p>
          <a:p>
            <a:endParaRPr lang="en-GB" baseline="0"/>
          </a:p>
          <a:p>
            <a:r>
              <a:rPr lang="en-GB" baseline="0"/>
              <a:t>You might see vans or people hanging around near the entrance to the hotel talking to residents, maybe trying to befriend them by offering them money, drugs, or food. Or residents might be picked up and dropped off each day by the same car or van. Theses exploiters might be recruiting for sexual or labour exploitation.</a:t>
            </a:r>
          </a:p>
          <a:p>
            <a:endParaRPr lang="en-GB" baseline="0"/>
          </a:p>
          <a:p>
            <a:r>
              <a:rPr lang="en-GB" baseline="0"/>
              <a:t>Finally, the residents might not be the only victims on site, victims of modern slavery might also be delivering drugs to the residents. </a:t>
            </a:r>
          </a:p>
          <a:p>
            <a:endParaRPr lang="en-GB" baseline="0"/>
          </a:p>
          <a:p>
            <a:r>
              <a:rPr lang="en-GB" baseline="0"/>
              <a:t>For example, you might see vulnerable people </a:t>
            </a:r>
            <a:r>
              <a:rPr lang="en-GB" baseline="0" err="1"/>
              <a:t>people</a:t>
            </a:r>
            <a:r>
              <a:rPr lang="en-GB" baseline="0"/>
              <a:t> or minors visiting the site to meet multiple residents, they might be forced to deal by criminal gangs who could often be nearby.</a:t>
            </a:r>
          </a:p>
          <a:p>
            <a:endParaRPr lang="en-GB" baseline="0"/>
          </a:p>
          <a:p>
            <a:r>
              <a:rPr lang="en-GB" baseline="0"/>
              <a:t>Unfortunately when it comes to modern slavery there aren’t clear cut groups of perpetrators and victims – in fact the distinction can often be blurred. Exploitation can sometimes be a means of survival for people on the street where drugs have such force over many people’s lives and sometimes only the option of exploiting someone else can prevent and individuals own victimisation.</a:t>
            </a:r>
            <a:endParaRPr lang="en-GB"/>
          </a:p>
        </p:txBody>
      </p:sp>
      <p:sp>
        <p:nvSpPr>
          <p:cNvPr id="4" name="Slide Number Placeholder 3"/>
          <p:cNvSpPr>
            <a:spLocks noGrp="1"/>
          </p:cNvSpPr>
          <p:nvPr>
            <p:ph type="sldNum" sz="quarter" idx="10"/>
          </p:nvPr>
        </p:nvSpPr>
        <p:spPr/>
        <p:txBody>
          <a:bodyPr/>
          <a:lstStyle/>
          <a:p>
            <a:fld id="{2EF5011A-46D8-2640-B997-554606B4C33F}" type="slidenum">
              <a:rPr lang="en-US" smtClean="0"/>
              <a:t>8</a:t>
            </a:fld>
            <a:endParaRPr lang="en-US"/>
          </a:p>
        </p:txBody>
      </p:sp>
    </p:spTree>
    <p:extLst>
      <p:ext uri="{BB962C8B-B14F-4D97-AF65-F5344CB8AC3E}">
        <p14:creationId xmlns:p14="http://schemas.microsoft.com/office/powerpoint/2010/main" val="180450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785813"/>
            <a:ext cx="2635250" cy="1482725"/>
          </a:xfrm>
        </p:spPr>
      </p:sp>
      <p:sp>
        <p:nvSpPr>
          <p:cNvPr id="3" name="Notes Placeholder 2"/>
          <p:cNvSpPr>
            <a:spLocks noGrp="1"/>
          </p:cNvSpPr>
          <p:nvPr>
            <p:ph type="body" idx="1"/>
          </p:nvPr>
        </p:nvSpPr>
        <p:spPr/>
        <p:txBody>
          <a:bodyPr/>
          <a:lstStyle/>
          <a:p>
            <a:r>
              <a:rPr lang="en-GB"/>
              <a:t>Modern slavery</a:t>
            </a:r>
            <a:r>
              <a:rPr lang="en-GB" baseline="0"/>
              <a:t> is a complicated crime, it relies of subtle psychological control of victims which isn’t always obvious. </a:t>
            </a:r>
          </a:p>
          <a:p>
            <a:endParaRPr lang="en-GB" baseline="0"/>
          </a:p>
          <a:p>
            <a:r>
              <a:rPr lang="en-GB" baseline="0"/>
              <a:t>However, there are some signs which you should be aware of. These behavioural cues can indicate that exploitation is happening. </a:t>
            </a:r>
          </a:p>
          <a:p>
            <a:endParaRPr lang="en-GB" baseline="0"/>
          </a:p>
          <a:p>
            <a:r>
              <a:rPr lang="en-GB" baseline="0"/>
              <a:t>(Talk through the signs on the slide)</a:t>
            </a:r>
          </a:p>
          <a:p>
            <a:endParaRPr lang="en-GB" baseline="0"/>
          </a:p>
          <a:p>
            <a:r>
              <a:rPr lang="en-GB" baseline="0"/>
              <a:t>Noticing one of signs doesn’t prove modern slavery is happening. In fact, it could be a sign of something completely innocent. For example, taking someone under their wing could be someone generally trying to help</a:t>
            </a:r>
          </a:p>
          <a:p>
            <a:endParaRPr lang="en-GB" baseline="0"/>
          </a:p>
          <a:p>
            <a:r>
              <a:rPr lang="en-GB" baseline="0"/>
              <a:t>However, once you see two or three of these signs you should definitely report your concerns to someone who has the responsibility to safeguard the residents. </a:t>
            </a:r>
          </a:p>
          <a:p>
            <a:endParaRPr lang="en-GB" baseline="0"/>
          </a:p>
          <a:p>
            <a:r>
              <a:rPr lang="en-GB" baseline="0"/>
              <a:t>Remember, unless you are a support worker you should </a:t>
            </a:r>
            <a:r>
              <a:rPr lang="en-GB" b="1" baseline="0"/>
              <a:t>not</a:t>
            </a:r>
            <a:r>
              <a:rPr lang="en-GB" baseline="0"/>
              <a:t> investigate or question residents. </a:t>
            </a:r>
            <a:r>
              <a:rPr lang="en-GB" b="1" baseline="0"/>
              <a:t>Never</a:t>
            </a:r>
            <a:r>
              <a:rPr lang="en-GB" baseline="0"/>
              <a:t> confront someone you suspect of exploitation. Do </a:t>
            </a:r>
            <a:r>
              <a:rPr lang="en-GB" b="1" baseline="0"/>
              <a:t>not</a:t>
            </a:r>
            <a:r>
              <a:rPr lang="en-GB" baseline="0"/>
              <a:t> put yourself in harms way. </a:t>
            </a:r>
          </a:p>
        </p:txBody>
      </p:sp>
      <p:sp>
        <p:nvSpPr>
          <p:cNvPr id="4" name="Slide Number Placeholder 3"/>
          <p:cNvSpPr>
            <a:spLocks noGrp="1"/>
          </p:cNvSpPr>
          <p:nvPr>
            <p:ph type="sldNum" sz="quarter" idx="10"/>
          </p:nvPr>
        </p:nvSpPr>
        <p:spPr/>
        <p:txBody>
          <a:bodyPr/>
          <a:lstStyle/>
          <a:p>
            <a:fld id="{2EF5011A-46D8-2640-B997-554606B4C33F}" type="slidenum">
              <a:rPr lang="en-US" smtClean="0"/>
              <a:t>9</a:t>
            </a:fld>
            <a:endParaRPr lang="en-US"/>
          </a:p>
        </p:txBody>
      </p:sp>
    </p:spTree>
    <p:extLst>
      <p:ext uri="{BB962C8B-B14F-4D97-AF65-F5344CB8AC3E}">
        <p14:creationId xmlns:p14="http://schemas.microsoft.com/office/powerpoint/2010/main" val="247922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34">
            <a:extLst>
              <a:ext uri="{FF2B5EF4-FFF2-40B4-BE49-F238E27FC236}">
                <a16:creationId xmlns:a16="http://schemas.microsoft.com/office/drawing/2014/main" id="{468B9AD1-BF40-DC4B-87AD-C41480A31C54}"/>
              </a:ext>
            </a:extLst>
          </p:cNvPr>
          <p:cNvSpPr>
            <a:spLocks noGrp="1"/>
          </p:cNvSpPr>
          <p:nvPr>
            <p:ph type="pic" sz="quarter" idx="16"/>
          </p:nvPr>
        </p:nvSpPr>
        <p:spPr>
          <a:xfrm>
            <a:off x="0" y="0"/>
            <a:ext cx="12192000" cy="6858000"/>
          </a:xfrm>
          <a:solidFill>
            <a:schemeClr val="accent6"/>
          </a:solidFill>
        </p:spPr>
        <p:txBody>
          <a:bodyPr>
            <a:noAutofit/>
          </a:bodyPr>
          <a:lstStyle/>
          <a:p>
            <a:endParaRPr lang="en-US"/>
          </a:p>
        </p:txBody>
      </p:sp>
      <p:sp>
        <p:nvSpPr>
          <p:cNvPr id="2" name="Title 1">
            <a:extLst>
              <a:ext uri="{FF2B5EF4-FFF2-40B4-BE49-F238E27FC236}">
                <a16:creationId xmlns:a16="http://schemas.microsoft.com/office/drawing/2014/main" id="{DED08DAA-2811-9C4E-BBB2-75D271A3A89B}"/>
              </a:ext>
            </a:extLst>
          </p:cNvPr>
          <p:cNvSpPr>
            <a:spLocks noGrp="1"/>
          </p:cNvSpPr>
          <p:nvPr>
            <p:ph type="ctrTitle"/>
          </p:nvPr>
        </p:nvSpPr>
        <p:spPr>
          <a:xfrm>
            <a:off x="5469467" y="1393296"/>
            <a:ext cx="6434667" cy="2387600"/>
          </a:xfrm>
        </p:spPr>
        <p:txBody>
          <a:bodyPr anchor="b">
            <a:no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B4B83814-D168-0342-AE95-E8B5896593BC}"/>
              </a:ext>
            </a:extLst>
          </p:cNvPr>
          <p:cNvSpPr>
            <a:spLocks noGrp="1"/>
          </p:cNvSpPr>
          <p:nvPr>
            <p:ph type="subTitle" idx="1"/>
          </p:nvPr>
        </p:nvSpPr>
        <p:spPr>
          <a:xfrm>
            <a:off x="5469467" y="3872971"/>
            <a:ext cx="6434667" cy="1655762"/>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32">
            <a:extLst>
              <a:ext uri="{FF2B5EF4-FFF2-40B4-BE49-F238E27FC236}">
                <a16:creationId xmlns:a16="http://schemas.microsoft.com/office/drawing/2014/main" id="{B15AF134-890B-7F46-BED4-2D8AA0C3C83A}"/>
              </a:ext>
            </a:extLst>
          </p:cNvPr>
          <p:cNvSpPr>
            <a:spLocks noGrp="1"/>
          </p:cNvSpPr>
          <p:nvPr>
            <p:ph type="pic" sz="quarter" idx="14"/>
          </p:nvPr>
        </p:nvSpPr>
        <p:spPr>
          <a:xfrm>
            <a:off x="4741333" y="814571"/>
            <a:ext cx="8305800" cy="5292144"/>
          </a:xfrm>
          <a:custGeom>
            <a:avLst/>
            <a:gdLst>
              <a:gd name="connsiteX0" fmla="*/ 224641 w 9195349"/>
              <a:gd name="connsiteY0" fmla="*/ 211668 h 5858933"/>
              <a:gd name="connsiteX1" fmla="*/ 224641 w 9195349"/>
              <a:gd name="connsiteY1" fmla="*/ 5638801 h 5858933"/>
              <a:gd name="connsiteX2" fmla="*/ 8970708 w 9195349"/>
              <a:gd name="connsiteY2" fmla="*/ 5638801 h 5858933"/>
              <a:gd name="connsiteX3" fmla="*/ 8970708 w 9195349"/>
              <a:gd name="connsiteY3" fmla="*/ 211668 h 5858933"/>
              <a:gd name="connsiteX4" fmla="*/ 0 w 9195349"/>
              <a:gd name="connsiteY4" fmla="*/ 0 h 5858933"/>
              <a:gd name="connsiteX5" fmla="*/ 9195349 w 9195349"/>
              <a:gd name="connsiteY5" fmla="*/ 0 h 5858933"/>
              <a:gd name="connsiteX6" fmla="*/ 9195349 w 9195349"/>
              <a:gd name="connsiteY6" fmla="*/ 5858933 h 5858933"/>
              <a:gd name="connsiteX7" fmla="*/ 0 w 9195349"/>
              <a:gd name="connsiteY7" fmla="*/ 5858933 h 5858933"/>
              <a:gd name="connsiteX8" fmla="*/ 0 w 9195349"/>
              <a:gd name="connsiteY8" fmla="*/ 3419614 h 5858933"/>
              <a:gd name="connsiteX9" fmla="*/ 0 w 9195349"/>
              <a:gd name="connsiteY9" fmla="*/ 219214 h 585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5349" h="5858933">
                <a:moveTo>
                  <a:pt x="224641" y="211668"/>
                </a:moveTo>
                <a:lnTo>
                  <a:pt x="224641" y="5638801"/>
                </a:lnTo>
                <a:lnTo>
                  <a:pt x="8970708" y="5638801"/>
                </a:lnTo>
                <a:lnTo>
                  <a:pt x="8970708" y="211668"/>
                </a:lnTo>
                <a:close/>
                <a:moveTo>
                  <a:pt x="0" y="0"/>
                </a:moveTo>
                <a:lnTo>
                  <a:pt x="9195349" y="0"/>
                </a:lnTo>
                <a:lnTo>
                  <a:pt x="9195349" y="5858933"/>
                </a:lnTo>
                <a:lnTo>
                  <a:pt x="0" y="5858933"/>
                </a:lnTo>
                <a:lnTo>
                  <a:pt x="0" y="3419614"/>
                </a:lnTo>
                <a:lnTo>
                  <a:pt x="0" y="219214"/>
                </a:lnTo>
                <a:close/>
              </a:path>
            </a:pathLst>
          </a:custGeom>
          <a:solidFill>
            <a:srgbClr val="756858"/>
          </a:solidFill>
        </p:spPr>
        <p:txBody>
          <a:bodyPr wrap="square">
            <a:noAutofit/>
          </a:bodyPr>
          <a:lstStyle/>
          <a:p>
            <a:endParaRPr lang="en-US"/>
          </a:p>
        </p:txBody>
      </p:sp>
    </p:spTree>
    <p:extLst>
      <p:ext uri="{BB962C8B-B14F-4D97-AF65-F5344CB8AC3E}">
        <p14:creationId xmlns:p14="http://schemas.microsoft.com/office/powerpoint/2010/main" val="101286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4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C0DD-C56D-6C43-93CD-7579FA4073C0}"/>
              </a:ext>
            </a:extLst>
          </p:cNvPr>
          <p:cNvSpPr>
            <a:spLocks noGrp="1"/>
          </p:cNvSpPr>
          <p:nvPr>
            <p:ph type="title"/>
          </p:nvPr>
        </p:nvSpPr>
        <p:spPr>
          <a:xfrm>
            <a:off x="367526" y="446665"/>
            <a:ext cx="7950851" cy="505303"/>
          </a:xfrm>
        </p:spPr>
        <p:txBody>
          <a:bodyPr lIns="0" tIns="0" rIns="0" bIns="0" anchor="t" anchorCtr="0">
            <a:noAutofit/>
          </a:bodyPr>
          <a:lstStyle>
            <a:lvl1pPr>
              <a:lnSpc>
                <a:spcPct val="80000"/>
              </a:lnSpc>
              <a:defRPr sz="3600" b="0">
                <a:solidFill>
                  <a:schemeClr val="tx1">
                    <a:lumMod val="75000"/>
                    <a:lumOff val="25000"/>
                  </a:schemeClr>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871E9DBA-AFA7-3B47-AC36-3FDF5BD50B32}"/>
              </a:ext>
            </a:extLst>
          </p:cNvPr>
          <p:cNvCxnSpPr>
            <a:cxnSpLocks/>
          </p:cNvCxnSpPr>
          <p:nvPr userDrawn="1"/>
        </p:nvCxnSpPr>
        <p:spPr>
          <a:xfrm flipH="1">
            <a:off x="6096000" y="6539782"/>
            <a:ext cx="4709652" cy="0"/>
          </a:xfrm>
          <a:prstGeom prst="line">
            <a:avLst/>
          </a:prstGeom>
          <a:ln w="254" cap="sq">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5525" y="133558"/>
            <a:ext cx="2231365" cy="1080000"/>
          </a:xfrm>
          <a:prstGeom prst="rect">
            <a:avLst/>
          </a:prstGeom>
        </p:spPr>
      </p:pic>
      <p:sp>
        <p:nvSpPr>
          <p:cNvPr id="19" name="Text Placeholder 18"/>
          <p:cNvSpPr>
            <a:spLocks noGrp="1"/>
          </p:cNvSpPr>
          <p:nvPr>
            <p:ph type="body" sz="quarter" idx="10"/>
          </p:nvPr>
        </p:nvSpPr>
        <p:spPr>
          <a:xfrm>
            <a:off x="367526" y="1328752"/>
            <a:ext cx="11339370" cy="5097805"/>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367526" y="951968"/>
            <a:ext cx="756000" cy="0"/>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042815"/>
      </p:ext>
    </p:extLst>
  </p:cSld>
  <p:clrMapOvr>
    <a:masterClrMapping/>
  </p:clrMapOvr>
  <p:extLst>
    <p:ext uri="{DCECCB84-F9BA-43D5-87BE-67443E8EF086}">
      <p15:sldGuideLst xmlns:p15="http://schemas.microsoft.com/office/powerpoint/2012/main">
        <p15:guide id="1" orient="horz" pos="2160">
          <p15:clr>
            <a:srgbClr val="FBAE40"/>
          </p15:clr>
        </p15:guide>
        <p15:guide id="3" pos="597">
          <p15:clr>
            <a:srgbClr val="FBAE40"/>
          </p15:clr>
        </p15:guide>
        <p15:guide id="4" pos="7083">
          <p15:clr>
            <a:srgbClr val="FBAE40"/>
          </p15:clr>
        </p15:guide>
        <p15:guide id="5" pos="2219">
          <p15:clr>
            <a:srgbClr val="FBAE40"/>
          </p15:clr>
        </p15:guide>
        <p15:guide id="6" pos="3840">
          <p15:clr>
            <a:srgbClr val="FBAE40"/>
          </p15:clr>
        </p15:guide>
        <p15:guide id="7" orient="horz" pos="1933" userDrawn="1">
          <p15:clr>
            <a:srgbClr val="FBAE40"/>
          </p15:clr>
        </p15:guide>
        <p15:guide id="8" orient="horz" pos="7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C75A2-CA72-5E4A-B637-F5E2003BD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D9AEAF-4CEA-2245-B4BC-BAD2A0C186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590075"/>
      </p:ext>
    </p:extLst>
  </p:cSld>
  <p:clrMap bg1="lt1" tx1="dk1" bg2="lt2" tx2="dk2" accent1="accent1" accent2="accent2" accent3="accent3" accent4="accent4" accent5="accent5" accent6="accent6" hlink="hlink" folHlink="folHlink"/>
  <p:sldLayoutIdLst>
    <p:sldLayoutId id="2147483649" r:id="rId1"/>
    <p:sldLayoutId id="2147483674" r:id="rId2"/>
  </p:sldLayoutIdLst>
  <p:hf hdr="0" ftr="0" dt="0"/>
  <p:txStyles>
    <p:titleStyle>
      <a:lvl1pPr algn="l" defTabSz="914400" rtl="0" eaLnBrk="1" latinLnBrk="0" hangingPunct="1">
        <a:lnSpc>
          <a:spcPts val="5000"/>
        </a:lnSpc>
        <a:spcBef>
          <a:spcPct val="0"/>
        </a:spcBef>
        <a:buNone/>
        <a:defRPr sz="4800" b="1" i="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om.madden@stopthetraffik.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info@humantraffickingfoundation.org" TargetMode="External"/><Relationship Id="rId4" Type="http://schemas.openxmlformats.org/officeDocument/2006/relationships/hyperlink" Target="https://www.humantraffickingfoundation.org/support-servic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6355" t="12173" b="25504"/>
          <a:stretch/>
        </p:blipFill>
        <p:spPr>
          <a:xfrm>
            <a:off x="-1611469" y="-176981"/>
            <a:ext cx="13803469" cy="7197213"/>
          </a:xfrm>
          <a:prstGeom prst="rect">
            <a:avLst/>
          </a:prstGeom>
        </p:spPr>
      </p:pic>
      <p:sp>
        <p:nvSpPr>
          <p:cNvPr id="15" name="Picture Placeholder 14">
            <a:extLst>
              <a:ext uri="{FF2B5EF4-FFF2-40B4-BE49-F238E27FC236}">
                <a16:creationId xmlns:a16="http://schemas.microsoft.com/office/drawing/2014/main" id="{8C2C0C3E-15B3-6947-8A74-90462066E38B}"/>
              </a:ext>
            </a:extLst>
          </p:cNvPr>
          <p:cNvSpPr>
            <a:spLocks noGrp="1"/>
          </p:cNvSpPr>
          <p:nvPr>
            <p:ph type="pic" sz="quarter" idx="14"/>
          </p:nvPr>
        </p:nvSpPr>
        <p:spPr>
          <a:xfrm>
            <a:off x="4224746" y="776471"/>
            <a:ext cx="8795173" cy="5292144"/>
          </a:xfrm>
          <a:solidFill>
            <a:srgbClr val="FFCC01"/>
          </a:solidFill>
        </p:spPr>
      </p:sp>
      <p:sp>
        <p:nvSpPr>
          <p:cNvPr id="4" name="TextBox 3"/>
          <p:cNvSpPr txBox="1"/>
          <p:nvPr/>
        </p:nvSpPr>
        <p:spPr>
          <a:xfrm>
            <a:off x="4544342" y="5332382"/>
            <a:ext cx="8348354" cy="461665"/>
          </a:xfrm>
          <a:prstGeom prst="rect">
            <a:avLst/>
          </a:prstGeom>
          <a:noFill/>
        </p:spPr>
        <p:txBody>
          <a:bodyPr wrap="square" rtlCol="0" anchor="t">
            <a:spAutoFit/>
          </a:bodyPr>
          <a:lstStyle/>
          <a:p>
            <a:r>
              <a:rPr lang="en-GB" sz="2400" b="1">
                <a:solidFill>
                  <a:schemeClr val="bg1"/>
                </a:solidFill>
                <a:latin typeface="+mj-lt"/>
              </a:rPr>
              <a:t>Preventing Modern Slavery in Hotels During Covid-19</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746" y="4191454"/>
            <a:ext cx="5302026" cy="1505385"/>
          </a:xfrm>
          <a:prstGeom prst="rect">
            <a:avLst/>
          </a:prstGeom>
        </p:spPr>
      </p:pic>
    </p:spTree>
    <p:extLst>
      <p:ext uri="{BB962C8B-B14F-4D97-AF65-F5344CB8AC3E}">
        <p14:creationId xmlns:p14="http://schemas.microsoft.com/office/powerpoint/2010/main" val="2639737578"/>
      </p:ext>
    </p:extLst>
  </p:cSld>
  <p:clrMapOvr>
    <a:masterClrMapping/>
  </p:clrMapOvr>
  <mc:AlternateContent xmlns:mc="http://schemas.openxmlformats.org/markup-compatibility/2006">
    <mc:Choice xmlns:p14="http://schemas.microsoft.com/office/powerpoint/2010/main" Requires="p14">
      <p:transition spd="slow" p14:dur="2000" advTm="10687"/>
    </mc:Choice>
    <mc:Fallback>
      <p:transition spd="slow" advTm="106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can you spot modern slavery?</a:t>
            </a:r>
          </a:p>
        </p:txBody>
      </p:sp>
      <p:graphicFrame>
        <p:nvGraphicFramePr>
          <p:cNvPr id="9" name="Table 8">
            <a:extLst>
              <a:ext uri="{FF2B5EF4-FFF2-40B4-BE49-F238E27FC236}">
                <a16:creationId xmlns:a16="http://schemas.microsoft.com/office/drawing/2014/main" id="{1030C635-B25F-4E07-8127-62C1A6774FE0}"/>
              </a:ext>
            </a:extLst>
          </p:cNvPr>
          <p:cNvGraphicFramePr>
            <a:graphicFrameLocks noGrp="1"/>
          </p:cNvGraphicFramePr>
          <p:nvPr>
            <p:extLst>
              <p:ext uri="{D42A27DB-BD31-4B8C-83A1-F6EECF244321}">
                <p14:modId xmlns:p14="http://schemas.microsoft.com/office/powerpoint/2010/main" val="1611602391"/>
              </p:ext>
            </p:extLst>
          </p:nvPr>
        </p:nvGraphicFramePr>
        <p:xfrm>
          <a:off x="367526" y="1283931"/>
          <a:ext cx="11378996" cy="5366081"/>
        </p:xfrm>
        <a:graphic>
          <a:graphicData uri="http://schemas.openxmlformats.org/drawingml/2006/table">
            <a:tbl>
              <a:tblPr firstRow="1" bandRow="1">
                <a:tableStyleId>{5C22544A-7EE6-4342-B048-85BDC9FD1C3A}</a:tableStyleId>
              </a:tblPr>
              <a:tblGrid>
                <a:gridCol w="2844749">
                  <a:extLst>
                    <a:ext uri="{9D8B030D-6E8A-4147-A177-3AD203B41FA5}">
                      <a16:colId xmlns:a16="http://schemas.microsoft.com/office/drawing/2014/main" val="2134859537"/>
                    </a:ext>
                  </a:extLst>
                </a:gridCol>
                <a:gridCol w="2844749">
                  <a:extLst>
                    <a:ext uri="{9D8B030D-6E8A-4147-A177-3AD203B41FA5}">
                      <a16:colId xmlns:a16="http://schemas.microsoft.com/office/drawing/2014/main" val="1109605877"/>
                    </a:ext>
                  </a:extLst>
                </a:gridCol>
                <a:gridCol w="2844749">
                  <a:extLst>
                    <a:ext uri="{9D8B030D-6E8A-4147-A177-3AD203B41FA5}">
                      <a16:colId xmlns:a16="http://schemas.microsoft.com/office/drawing/2014/main" val="2992478354"/>
                    </a:ext>
                  </a:extLst>
                </a:gridCol>
                <a:gridCol w="2844749">
                  <a:extLst>
                    <a:ext uri="{9D8B030D-6E8A-4147-A177-3AD203B41FA5}">
                      <a16:colId xmlns:a16="http://schemas.microsoft.com/office/drawing/2014/main" val="2243212890"/>
                    </a:ext>
                  </a:extLst>
                </a:gridCol>
              </a:tblGrid>
              <a:tr h="412347">
                <a:tc>
                  <a:txBody>
                    <a:bodyPr/>
                    <a:lstStyle/>
                    <a:p>
                      <a:pPr marL="0" algn="ctr" rtl="0" eaLnBrk="1" fontAlgn="b" latinLnBrk="0" hangingPunct="1">
                        <a:spcBef>
                          <a:spcPts val="0"/>
                        </a:spcBef>
                        <a:spcAft>
                          <a:spcPts val="0"/>
                        </a:spcAft>
                      </a:pPr>
                      <a:r>
                        <a:rPr lang="en-GB" sz="2000" kern="1200">
                          <a:solidFill>
                            <a:schemeClr val="tx1"/>
                          </a:solidFill>
                          <a:effectLst/>
                        </a:rPr>
                        <a:t>Sexual Exploitation</a:t>
                      </a:r>
                      <a:endParaRPr lang="en-GB">
                        <a:solidFill>
                          <a:schemeClr val="tx1"/>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rtl="0" eaLnBrk="1" fontAlgn="b" latinLnBrk="0" hangingPunct="1">
                        <a:spcBef>
                          <a:spcPts val="0"/>
                        </a:spcBef>
                        <a:spcAft>
                          <a:spcPts val="0"/>
                        </a:spcAft>
                      </a:pPr>
                      <a:r>
                        <a:rPr lang="en-GB" sz="2000" kern="1200">
                          <a:solidFill>
                            <a:schemeClr val="tx1"/>
                          </a:solidFill>
                          <a:effectLst/>
                        </a:rPr>
                        <a:t>Criminal Exploitation</a:t>
                      </a:r>
                      <a:endParaRPr lang="en-GB">
                        <a:solidFill>
                          <a:schemeClr val="tx1"/>
                        </a:solidFill>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rtl="0" eaLnBrk="1" fontAlgn="b" latinLnBrk="0" hangingPunct="1">
                        <a:spcBef>
                          <a:spcPts val="0"/>
                        </a:spcBef>
                        <a:spcAft>
                          <a:spcPts val="0"/>
                        </a:spcAft>
                      </a:pPr>
                      <a:r>
                        <a:rPr lang="en-GB" sz="2000" kern="1200">
                          <a:solidFill>
                            <a:schemeClr val="tx1"/>
                          </a:solidFill>
                          <a:effectLst/>
                        </a:rPr>
                        <a:t>Labour Exploitation</a:t>
                      </a:r>
                      <a:endParaRPr lang="en-GB">
                        <a:solidFill>
                          <a:schemeClr val="tx1"/>
                        </a:solidFill>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rtl="0" eaLnBrk="1" fontAlgn="b" latinLnBrk="0" hangingPunct="1">
                        <a:spcBef>
                          <a:spcPts val="0"/>
                        </a:spcBef>
                        <a:spcAft>
                          <a:spcPts val="0"/>
                        </a:spcAft>
                      </a:pPr>
                      <a:r>
                        <a:rPr lang="en-GB" sz="2000" kern="1200">
                          <a:solidFill>
                            <a:schemeClr val="tx1"/>
                          </a:solidFill>
                          <a:effectLst/>
                        </a:rPr>
                        <a:t>Financial Exploitation</a:t>
                      </a:r>
                      <a:endParaRPr lang="en-GB">
                        <a:solidFill>
                          <a:schemeClr val="tx1"/>
                        </a:solidFill>
                        <a:effectLst/>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63320198"/>
                  </a:ext>
                </a:extLst>
              </a:tr>
              <a:tr h="1032584">
                <a:tc>
                  <a:txBody>
                    <a:bodyPr/>
                    <a:lstStyle/>
                    <a:p>
                      <a:pPr marL="0" marR="0" indent="0" algn="l" rtl="0" eaLnBrk="1" fontAlgn="b" latinLnBrk="0" hangingPunct="1">
                        <a:spcBef>
                          <a:spcPts val="0"/>
                        </a:spcBef>
                        <a:spcAft>
                          <a:spcPts val="0"/>
                        </a:spcAft>
                      </a:pPr>
                      <a:r>
                        <a:rPr lang="en-US" sz="1800" kern="1200">
                          <a:effectLst/>
                        </a:rPr>
                        <a:t>A resident requests more </a:t>
                      </a:r>
                      <a:r>
                        <a:rPr lang="en-US" sz="1800" b="1" kern="1200">
                          <a:effectLst/>
                        </a:rPr>
                        <a:t>bedding or towels</a:t>
                      </a:r>
                      <a:endParaRPr lang="en-US" b="1">
                        <a:effectLs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l" rtl="0" eaLnBrk="1" fontAlgn="b" latinLnBrk="0" hangingPunct="1">
                        <a:spcBef>
                          <a:spcPts val="0"/>
                        </a:spcBef>
                        <a:spcAft>
                          <a:spcPts val="0"/>
                        </a:spcAft>
                      </a:pPr>
                      <a:r>
                        <a:rPr lang="en-US" sz="1800" kern="1200">
                          <a:effectLst/>
                        </a:rPr>
                        <a:t>Young or vulnerable people </a:t>
                      </a:r>
                      <a:r>
                        <a:rPr lang="en-US" sz="1800" b="1" kern="1200">
                          <a:effectLst/>
                        </a:rPr>
                        <a:t>visiting the hotel frequently</a:t>
                      </a:r>
                      <a:endParaRPr lang="en-US" b="1">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l" rtl="0" eaLnBrk="1" fontAlgn="b" latinLnBrk="0" hangingPunct="1">
                        <a:spcBef>
                          <a:spcPts val="0"/>
                        </a:spcBef>
                        <a:spcAft>
                          <a:spcPts val="0"/>
                        </a:spcAft>
                      </a:pPr>
                      <a:r>
                        <a:rPr lang="en-US" sz="1800" kern="1200">
                          <a:effectLst/>
                        </a:rPr>
                        <a:t>Strangers hanging around outside the hotel, </a:t>
                      </a:r>
                      <a:r>
                        <a:rPr lang="en-US" sz="1800" b="1" kern="1200">
                          <a:effectLst/>
                        </a:rPr>
                        <a:t>trying to befriend residents</a:t>
                      </a:r>
                      <a:endParaRPr lang="en-US" b="1">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800" b="0" i="0" u="none" strike="noStrike" kern="1200" noProof="0">
                          <a:effectLst/>
                          <a:latin typeface="Calibri"/>
                        </a:rPr>
                        <a:t>Resident may not have any money the </a:t>
                      </a:r>
                      <a:r>
                        <a:rPr lang="en-US" sz="1800" b="1" i="0" u="none" strike="noStrike" kern="1200" noProof="0">
                          <a:effectLst/>
                          <a:latin typeface="Calibri"/>
                        </a:rPr>
                        <a:t>day their benefits are paid</a:t>
                      </a:r>
                      <a:endParaRPr lang="en-US" sz="1800" b="0" i="0" u="none" strike="noStrike" kern="1200" noProof="0">
                        <a:effectLst/>
                        <a:latin typeface="Calibri"/>
                      </a:endParaRPr>
                    </a:p>
                    <a:p>
                      <a:pPr marL="457200" marR="0" lvl="0" indent="0" algn="l">
                        <a:spcBef>
                          <a:spcPts val="0"/>
                        </a:spcBef>
                        <a:spcAft>
                          <a:spcPts val="0"/>
                        </a:spcAft>
                        <a:buNone/>
                      </a:pPr>
                      <a:endParaRPr lang="en-US" sz="1800" kern="1200">
                        <a:effectLst/>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95392873"/>
                  </a:ext>
                </a:extLst>
              </a:tr>
              <a:tr h="1032584">
                <a:tc>
                  <a:txBody>
                    <a:bodyPr/>
                    <a:lstStyle/>
                    <a:p>
                      <a:pPr marL="0" algn="l" rtl="0" eaLnBrk="1" fontAlgn="b" latinLnBrk="0" hangingPunct="1">
                        <a:spcBef>
                          <a:spcPts val="0"/>
                        </a:spcBef>
                        <a:spcAft>
                          <a:spcPts val="0"/>
                        </a:spcAft>
                      </a:pPr>
                      <a:r>
                        <a:rPr lang="en-US" sz="1800" kern="1200">
                          <a:effectLst/>
                        </a:rPr>
                        <a:t>Resident leaves the hotel at night, especially if </a:t>
                      </a:r>
                      <a:r>
                        <a:rPr lang="en-US" sz="1800" b="1" kern="1200">
                          <a:effectLst/>
                        </a:rPr>
                        <a:t>picked up/dropped off</a:t>
                      </a:r>
                      <a:endParaRPr lang="en-US" b="1">
                        <a:effectLs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l" rtl="0" eaLnBrk="1" fontAlgn="b" latinLnBrk="0" hangingPunct="1">
                        <a:spcBef>
                          <a:spcPts val="0"/>
                        </a:spcBef>
                        <a:spcAft>
                          <a:spcPts val="0"/>
                        </a:spcAft>
                      </a:pPr>
                      <a:r>
                        <a:rPr lang="en-GB" sz="1800" b="1" kern="1200">
                          <a:effectLst/>
                        </a:rPr>
                        <a:t>Violence and threats</a:t>
                      </a:r>
                      <a:r>
                        <a:rPr lang="en-GB" sz="1800" kern="1200">
                          <a:effectLst/>
                        </a:rPr>
                        <a:t> within the hotels </a:t>
                      </a:r>
                      <a:r>
                        <a:rPr lang="en-GB" sz="1800" b="1" kern="1200">
                          <a:effectLst/>
                        </a:rPr>
                        <a:t>between groups</a:t>
                      </a:r>
                      <a:r>
                        <a:rPr lang="en-GB" sz="1800" kern="1200">
                          <a:effectLst/>
                        </a:rPr>
                        <a:t> of residents</a:t>
                      </a:r>
                      <a:endParaRPr lang="en-GB">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rtl="0" eaLnBrk="1" fontAlgn="b" latinLnBrk="0" hangingPunct="1">
                        <a:spcBef>
                          <a:spcPts val="0"/>
                        </a:spcBef>
                        <a:spcAft>
                          <a:spcPts val="0"/>
                        </a:spcAft>
                      </a:pPr>
                      <a:r>
                        <a:rPr lang="en-US" sz="1800" b="0" kern="1200">
                          <a:effectLst/>
                        </a:rPr>
                        <a:t>Leaving the hotel for</a:t>
                      </a:r>
                      <a:r>
                        <a:rPr lang="en-US" sz="1800" b="1" kern="1200">
                          <a:effectLst/>
                        </a:rPr>
                        <a:t> long periods of time </a:t>
                      </a:r>
                      <a:r>
                        <a:rPr lang="en-US" sz="1800" kern="1200">
                          <a:effectLst/>
                        </a:rPr>
                        <a:t>during the day or at night</a:t>
                      </a:r>
                      <a:endParaRPr lang="en-US">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800" b="0" i="0" u="none" strike="noStrike" kern="1200" noProof="0">
                          <a:effectLst/>
                          <a:latin typeface="Calibri"/>
                        </a:rPr>
                        <a:t>Resident may show increased</a:t>
                      </a:r>
                      <a:r>
                        <a:rPr lang="en-US" sz="1800" b="1" i="0" u="none" strike="noStrike" kern="1200" noProof="0">
                          <a:effectLst/>
                          <a:latin typeface="Calibri"/>
                        </a:rPr>
                        <a:t> worry/panic on certain day of the week</a:t>
                      </a:r>
                      <a:endParaRPr lang="en-US" sz="1800" b="0" i="0" u="none" strike="noStrike" kern="1200" noProof="0">
                        <a:effectLst/>
                        <a:latin typeface="Calibri"/>
                      </a:endParaRPr>
                    </a:p>
                    <a:p>
                      <a:pPr marL="457200" lvl="0" algn="l">
                        <a:spcBef>
                          <a:spcPts val="0"/>
                        </a:spcBef>
                        <a:spcAft>
                          <a:spcPts val="0"/>
                        </a:spcAft>
                        <a:buNone/>
                      </a:pPr>
                      <a:endParaRPr lang="en-US" sz="1800" b="1" kern="1200">
                        <a:effectLst/>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18761440"/>
                  </a:ext>
                </a:extLst>
              </a:tr>
              <a:tr h="1113254">
                <a:tc>
                  <a:txBody>
                    <a:bodyPr/>
                    <a:lstStyle/>
                    <a:p>
                      <a:pPr marL="0" algn="l" rtl="0" eaLnBrk="1" fontAlgn="b" latinLnBrk="0" hangingPunct="1">
                        <a:spcBef>
                          <a:spcPts val="0"/>
                        </a:spcBef>
                        <a:spcAft>
                          <a:spcPts val="0"/>
                        </a:spcAft>
                      </a:pPr>
                      <a:r>
                        <a:rPr lang="en-US" sz="1800" kern="1200">
                          <a:effectLst/>
                        </a:rPr>
                        <a:t>Multiple used </a:t>
                      </a:r>
                      <a:r>
                        <a:rPr lang="en-US" sz="1800" b="1" kern="1200">
                          <a:effectLst/>
                        </a:rPr>
                        <a:t>condoms </a:t>
                      </a:r>
                      <a:r>
                        <a:rPr lang="en-US" sz="1800" kern="1200">
                          <a:effectLst/>
                        </a:rPr>
                        <a:t>in a room</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l" rtl="0" eaLnBrk="1" fontAlgn="b" latinLnBrk="0" hangingPunct="1">
                        <a:spcBef>
                          <a:spcPts val="0"/>
                        </a:spcBef>
                        <a:spcAft>
                          <a:spcPts val="0"/>
                        </a:spcAft>
                      </a:pPr>
                      <a:r>
                        <a:rPr lang="en-GB" sz="1800" kern="1200">
                          <a:effectLst/>
                        </a:rPr>
                        <a:t>Residents mention </a:t>
                      </a:r>
                      <a:r>
                        <a:rPr lang="en-GB" sz="1800" b="1" kern="1200">
                          <a:effectLst/>
                        </a:rPr>
                        <a:t>‘bullying’</a:t>
                      </a:r>
                      <a:r>
                        <a:rPr lang="en-GB" sz="1800" kern="1200">
                          <a:effectLst/>
                        </a:rPr>
                        <a:t> or </a:t>
                      </a:r>
                      <a:r>
                        <a:rPr lang="en-GB" sz="1800" b="1" kern="1200">
                          <a:effectLst/>
                        </a:rPr>
                        <a:t>intimidation</a:t>
                      </a:r>
                      <a:endParaRPr lang="en-GB" b="1">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rtl="0" eaLnBrk="1" fontAlgn="b" latinLnBrk="0" hangingPunct="1">
                        <a:spcBef>
                          <a:spcPts val="0"/>
                        </a:spcBef>
                        <a:spcAft>
                          <a:spcPts val="0"/>
                        </a:spcAft>
                      </a:pPr>
                      <a:r>
                        <a:rPr lang="en-US" sz="1800" kern="1200">
                          <a:effectLst/>
                        </a:rPr>
                        <a:t>Residents mentioning payment in </a:t>
                      </a:r>
                      <a:r>
                        <a:rPr lang="en-US" sz="1800" b="1" kern="1200">
                          <a:effectLst/>
                        </a:rPr>
                        <a:t>drugs or alcohol</a:t>
                      </a:r>
                      <a:endParaRPr lang="en-US" b="1">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800" b="0" i="0" u="none" strike="noStrike" kern="1200" noProof="0">
                          <a:effectLst/>
                          <a:latin typeface="Calibri"/>
                        </a:rPr>
                        <a:t>Resident may not have access to own </a:t>
                      </a:r>
                      <a:r>
                        <a:rPr lang="en-US" sz="1800" b="1" i="0" u="none" strike="noStrike" kern="1200" noProof="0">
                          <a:effectLst/>
                          <a:latin typeface="Calibri"/>
                        </a:rPr>
                        <a:t>money/benefits/bank card</a:t>
                      </a:r>
                      <a:endParaRPr lang="en-US" sz="1800" b="0" i="0" u="none" strike="noStrike" kern="1200" noProof="0">
                        <a:effectLst/>
                        <a:latin typeface="Calibri"/>
                      </a:endParaRPr>
                    </a:p>
                    <a:p>
                      <a:pPr marL="457200" lvl="0" algn="l">
                        <a:spcBef>
                          <a:spcPts val="0"/>
                        </a:spcBef>
                        <a:spcAft>
                          <a:spcPts val="0"/>
                        </a:spcAft>
                        <a:buNone/>
                      </a:pPr>
                      <a:endParaRPr lang="en-US" sz="1800" b="1" kern="1200">
                        <a:effectLst/>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47449207"/>
                  </a:ext>
                </a:extLst>
              </a:tr>
              <a:tr h="774437">
                <a:tc>
                  <a:txBody>
                    <a:bodyPr/>
                    <a:lstStyle/>
                    <a:p>
                      <a:pPr marL="0" marR="0" indent="0" algn="l" rtl="0" eaLnBrk="1" fontAlgn="b" latinLnBrk="0" hangingPunct="1">
                        <a:spcBef>
                          <a:spcPts val="0"/>
                        </a:spcBef>
                        <a:spcAft>
                          <a:spcPts val="0"/>
                        </a:spcAft>
                      </a:pPr>
                      <a:r>
                        <a:rPr lang="en-US" sz="1800" kern="1200">
                          <a:effectLst/>
                        </a:rPr>
                        <a:t>Signs of a </a:t>
                      </a:r>
                      <a:r>
                        <a:rPr lang="en-US" sz="1800" b="1" kern="1200">
                          <a:effectLst/>
                        </a:rPr>
                        <a:t>controlling or abusive relationship</a:t>
                      </a:r>
                      <a:endParaRPr lang="en-US" b="1">
                        <a:effectLs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rtl="0" eaLnBrk="1" fontAlgn="b" latinLnBrk="0" hangingPunct="1">
                        <a:spcBef>
                          <a:spcPts val="0"/>
                        </a:spcBef>
                        <a:spcAft>
                          <a:spcPts val="0"/>
                        </a:spcAft>
                      </a:pPr>
                      <a:r>
                        <a:rPr lang="en-US" sz="1800" kern="1200">
                          <a:effectLst/>
                        </a:rPr>
                        <a:t>Finding </a:t>
                      </a:r>
                      <a:r>
                        <a:rPr lang="en-US" sz="1800" b="1" kern="1200">
                          <a:effectLst/>
                        </a:rPr>
                        <a:t>weapons </a:t>
                      </a:r>
                      <a:r>
                        <a:rPr lang="en-US" sz="1800" kern="1200">
                          <a:effectLst/>
                        </a:rPr>
                        <a:t>within the accommodation</a:t>
                      </a:r>
                      <a:endParaRPr lang="en-US">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a:spcBef>
                          <a:spcPts val="0"/>
                        </a:spcBef>
                        <a:spcAft>
                          <a:spcPts val="0"/>
                        </a:spcAft>
                        <a:buNone/>
                      </a:pPr>
                      <a:r>
                        <a:rPr lang="en-GB" sz="1800" b="0" i="0" u="none" strike="noStrike" noProof="0">
                          <a:effectLst/>
                          <a:latin typeface="Calibri"/>
                        </a:rPr>
                        <a:t>Being </a:t>
                      </a:r>
                      <a:r>
                        <a:rPr lang="en-GB" sz="1800" b="1" i="0" u="none" strike="noStrike" noProof="0">
                          <a:effectLst/>
                          <a:latin typeface="Calibri"/>
                        </a:rPr>
                        <a:t>picked up in vehicle</a:t>
                      </a:r>
                      <a:r>
                        <a:rPr lang="en-GB" sz="1800" b="0" i="0" u="none" strike="noStrike" noProof="0">
                          <a:effectLst/>
                          <a:latin typeface="Calibri"/>
                        </a:rPr>
                        <a:t> from outside the hotel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800" b="0" i="0" u="none" strike="noStrike" kern="1200" noProof="0">
                          <a:effectLst/>
                          <a:latin typeface="Calibri"/>
                        </a:rPr>
                        <a:t>Resident </a:t>
                      </a:r>
                      <a:r>
                        <a:rPr lang="en-US" sz="1800" b="1" i="0" u="none" strike="noStrike" kern="1200" noProof="0">
                          <a:effectLst/>
                          <a:latin typeface="Calibri"/>
                        </a:rPr>
                        <a:t>leaves hotel</a:t>
                      </a:r>
                      <a:r>
                        <a:rPr lang="en-US" sz="1800" b="0" i="0" u="none" strike="noStrike" kern="1200" noProof="0">
                          <a:effectLst/>
                          <a:latin typeface="Calibri"/>
                        </a:rPr>
                        <a:t> after </a:t>
                      </a:r>
                      <a:r>
                        <a:rPr lang="en-US" sz="1800" b="1" i="0" u="none" strike="noStrike" kern="1200" noProof="0">
                          <a:effectLst/>
                          <a:latin typeface="Calibri"/>
                        </a:rPr>
                        <a:t>receiving a call</a:t>
                      </a:r>
                    </a:p>
                    <a:p>
                      <a:pPr marL="457200" marR="0" lvl="0" indent="0" algn="l">
                        <a:spcBef>
                          <a:spcPts val="0"/>
                        </a:spcBef>
                        <a:spcAft>
                          <a:spcPts val="0"/>
                        </a:spcAft>
                        <a:buNone/>
                      </a:pPr>
                      <a:endParaRPr lang="en-US" sz="1800" b="1" kern="1200">
                        <a:effectLst/>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14073723"/>
                  </a:ext>
                </a:extLst>
              </a:tr>
              <a:tr h="802811">
                <a:tc>
                  <a:txBody>
                    <a:bodyPr/>
                    <a:lstStyle/>
                    <a:p>
                      <a:pPr marL="0" marR="0" lvl="0" indent="0" algn="l">
                        <a:spcBef>
                          <a:spcPts val="0"/>
                        </a:spcBef>
                        <a:spcAft>
                          <a:spcPts val="0"/>
                        </a:spcAft>
                        <a:buNone/>
                      </a:pPr>
                      <a:r>
                        <a:rPr lang="en-US" sz="1800" b="1" i="0" u="none" strike="noStrike" kern="1200" noProof="0">
                          <a:effectLst/>
                          <a:latin typeface="Calibri"/>
                        </a:rPr>
                        <a:t>Frequent visitors to the same hotel room </a:t>
                      </a:r>
                      <a:r>
                        <a:rPr lang="en-US" sz="1800" b="0" i="0" u="none" strike="noStrike" kern="1200" noProof="0">
                          <a:effectLst/>
                          <a:latin typeface="Calibri"/>
                        </a:rPr>
                        <a:t>throughout the day or evening. </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rtl="0" eaLnBrk="1" fontAlgn="b" latinLnBrk="0" hangingPunct="1">
                        <a:spcBef>
                          <a:spcPts val="0"/>
                        </a:spcBef>
                        <a:spcAft>
                          <a:spcPts val="0"/>
                        </a:spcAft>
                      </a:pPr>
                      <a:r>
                        <a:rPr lang="en-GB" sz="1800" b="1" kern="1200">
                          <a:effectLst/>
                        </a:rPr>
                        <a:t>Young residents joining group</a:t>
                      </a:r>
                      <a:r>
                        <a:rPr lang="en-GB" sz="1800" kern="1200">
                          <a:effectLst/>
                        </a:rPr>
                        <a:t> of older, long-term homeless individuals</a:t>
                      </a:r>
                      <a:endParaRPr lang="en-GB">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b" latinLnBrk="0" hangingPunct="1">
                        <a:spcBef>
                          <a:spcPts val="0"/>
                        </a:spcBef>
                        <a:spcAft>
                          <a:spcPts val="0"/>
                        </a:spcAft>
                      </a:pPr>
                      <a:endParaRPr lang="en-GB">
                        <a:effectLs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l">
                        <a:spcBef>
                          <a:spcPts val="0"/>
                        </a:spcBef>
                        <a:spcAft>
                          <a:spcPts val="0"/>
                        </a:spcAft>
                        <a:buNone/>
                      </a:pPr>
                      <a:endParaRPr lang="en-US" sz="1800" b="1" i="0" u="none" strike="noStrike" noProof="0">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0635575"/>
                  </a:ext>
                </a:extLst>
              </a:tr>
            </a:tbl>
          </a:graphicData>
        </a:graphic>
      </p:graphicFrame>
    </p:spTree>
    <p:extLst>
      <p:ext uri="{BB962C8B-B14F-4D97-AF65-F5344CB8AC3E}">
        <p14:creationId xmlns:p14="http://schemas.microsoft.com/office/powerpoint/2010/main" val="17725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do you report modern slavery?</a:t>
            </a:r>
          </a:p>
        </p:txBody>
      </p:sp>
      <p:sp>
        <p:nvSpPr>
          <p:cNvPr id="3" name="Text Placeholder 2"/>
          <p:cNvSpPr>
            <a:spLocks noGrp="1"/>
          </p:cNvSpPr>
          <p:nvPr>
            <p:ph type="body" sz="quarter" idx="10"/>
          </p:nvPr>
        </p:nvSpPr>
        <p:spPr/>
        <p:txBody>
          <a:bodyPr vert="horz" lIns="91440" tIns="45720" rIns="91440" bIns="45720" rtlCol="0" anchor="t">
            <a:normAutofit fontScale="92500" lnSpcReduction="10000"/>
          </a:bodyPr>
          <a:lstStyle/>
          <a:p>
            <a:pPr marL="0" indent="0">
              <a:buNone/>
            </a:pPr>
            <a:r>
              <a:rPr lang="en-GB"/>
              <a:t>You </a:t>
            </a:r>
            <a:r>
              <a:rPr lang="en-GB" b="1"/>
              <a:t>do not </a:t>
            </a:r>
            <a:r>
              <a:rPr lang="en-GB"/>
              <a:t>need to be sure. </a:t>
            </a:r>
          </a:p>
          <a:p>
            <a:pPr marL="0" indent="0">
              <a:buNone/>
            </a:pPr>
            <a:r>
              <a:rPr lang="en-GB"/>
              <a:t>You </a:t>
            </a:r>
            <a:r>
              <a:rPr lang="en-GB" b="1"/>
              <a:t>do not </a:t>
            </a:r>
            <a:r>
              <a:rPr lang="en-GB"/>
              <a:t>need to see all the signs.</a:t>
            </a:r>
          </a:p>
          <a:p>
            <a:pPr marL="0" indent="0">
              <a:buNone/>
            </a:pPr>
            <a:r>
              <a:rPr lang="en-GB" b="1"/>
              <a:t>Use your instinct</a:t>
            </a:r>
            <a:r>
              <a:rPr lang="en-GB"/>
              <a:t>, if you think something isn’t right, report it.</a:t>
            </a:r>
            <a:endParaRPr lang="en-GB">
              <a:cs typeface="Calibri"/>
            </a:endParaRPr>
          </a:p>
          <a:p>
            <a:pPr marL="0" indent="0">
              <a:buNone/>
            </a:pPr>
            <a:endParaRPr lang="en-GB"/>
          </a:p>
          <a:p>
            <a:pPr marL="0" indent="0">
              <a:buNone/>
            </a:pPr>
            <a:r>
              <a:rPr lang="en-GB"/>
              <a:t>If someone is in </a:t>
            </a:r>
            <a:r>
              <a:rPr lang="en-GB" b="1"/>
              <a:t>immediate danger</a:t>
            </a:r>
            <a:r>
              <a:rPr lang="en-GB"/>
              <a:t>, call </a:t>
            </a:r>
            <a:r>
              <a:rPr lang="en-GB" b="1"/>
              <a:t>999</a:t>
            </a:r>
            <a:endParaRPr lang="en-GB" b="1">
              <a:cs typeface="Calibri"/>
            </a:endParaRPr>
          </a:p>
          <a:p>
            <a:pPr marL="0" indent="0">
              <a:buNone/>
            </a:pPr>
            <a:endParaRPr lang="en-GB"/>
          </a:p>
          <a:p>
            <a:pPr marL="0" indent="0">
              <a:buNone/>
            </a:pPr>
            <a:r>
              <a:rPr lang="en-GB"/>
              <a:t>If there is </a:t>
            </a:r>
            <a:r>
              <a:rPr lang="en-GB" b="1"/>
              <a:t>no immediate danger </a:t>
            </a:r>
            <a:r>
              <a:rPr lang="en-GB"/>
              <a:t>you can either:</a:t>
            </a:r>
            <a:endParaRPr lang="en-GB">
              <a:cs typeface="Calibri"/>
            </a:endParaRPr>
          </a:p>
          <a:p>
            <a:pPr marL="457200" indent="-457200">
              <a:buFont typeface="+mj-lt"/>
              <a:buAutoNum type="arabicPeriod"/>
            </a:pPr>
            <a:r>
              <a:rPr lang="en-GB"/>
              <a:t>Inform the local authority </a:t>
            </a:r>
            <a:r>
              <a:rPr lang="en-GB" b="1"/>
              <a:t>social worker</a:t>
            </a:r>
            <a:r>
              <a:rPr lang="en-GB"/>
              <a:t> (if there is one on your site)</a:t>
            </a:r>
            <a:endParaRPr lang="en-GB">
              <a:cs typeface="Calibri"/>
            </a:endParaRPr>
          </a:p>
          <a:p>
            <a:pPr marL="457200" indent="-457200">
              <a:buFont typeface="+mj-lt"/>
              <a:buAutoNum type="arabicPeriod"/>
            </a:pPr>
            <a:r>
              <a:rPr lang="en-GB"/>
              <a:t>Call the police on </a:t>
            </a:r>
            <a:r>
              <a:rPr lang="en-GB" b="1"/>
              <a:t>101</a:t>
            </a:r>
            <a:endParaRPr lang="en-GB" b="1">
              <a:cs typeface="Calibri"/>
            </a:endParaRPr>
          </a:p>
          <a:p>
            <a:pPr marL="457200" indent="-457200">
              <a:buFont typeface="+mj-lt"/>
              <a:buAutoNum type="arabicPeriod"/>
            </a:pPr>
            <a:r>
              <a:rPr lang="en-GB"/>
              <a:t>Call the Modern Slavery Helpline </a:t>
            </a:r>
            <a:r>
              <a:rPr lang="en-GB" b="1"/>
              <a:t>0800 </a:t>
            </a:r>
            <a:r>
              <a:rPr lang="en-US" b="1"/>
              <a:t>0121 700</a:t>
            </a:r>
            <a:endParaRPr lang="en-US" b="1">
              <a:cs typeface="Calibri"/>
            </a:endParaRPr>
          </a:p>
          <a:p>
            <a:pPr marL="457200" indent="-457200">
              <a:buFont typeface="+mj-lt"/>
              <a:buAutoNum type="arabicPeriod"/>
            </a:pPr>
            <a:r>
              <a:rPr lang="en-US"/>
              <a:t>Call the illegal money lending team </a:t>
            </a:r>
            <a:r>
              <a:rPr lang="en-GB" b="1" cap="all"/>
              <a:t>0300 555 2222</a:t>
            </a:r>
            <a:endParaRPr lang="en-US"/>
          </a:p>
          <a:p>
            <a:pPr marL="457200" indent="-457200">
              <a:buFont typeface="+mj-lt"/>
              <a:buAutoNum type="arabicPeriod"/>
            </a:pPr>
            <a:r>
              <a:rPr lang="en-US"/>
              <a:t>Report concerns through the </a:t>
            </a:r>
            <a:r>
              <a:rPr lang="en-US" b="1"/>
              <a:t>STOP APP</a:t>
            </a:r>
            <a:r>
              <a:rPr lang="en-GB" b="1"/>
              <a:t> </a:t>
            </a:r>
            <a:endParaRPr lang="en-GB" b="1">
              <a:cs typeface="Calibri"/>
            </a:endParaRPr>
          </a:p>
        </p:txBody>
      </p:sp>
    </p:spTree>
    <p:extLst>
      <p:ext uri="{BB962C8B-B14F-4D97-AF65-F5344CB8AC3E}">
        <p14:creationId xmlns:p14="http://schemas.microsoft.com/office/powerpoint/2010/main" val="82537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437C-DD1A-4DB2-9477-65A5E005A380}"/>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98A60128-0C07-42FC-A095-6C8ABFDD0B21}"/>
              </a:ext>
            </a:extLst>
          </p:cNvPr>
          <p:cNvSpPr txBox="1">
            <a:spLocks/>
          </p:cNvSpPr>
          <p:nvPr/>
        </p:nvSpPr>
        <p:spPr>
          <a:xfrm>
            <a:off x="2120574" y="2923697"/>
            <a:ext cx="7950851" cy="505303"/>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600" b="0" i="0" kern="1200">
                <a:solidFill>
                  <a:schemeClr val="tx1">
                    <a:lumMod val="75000"/>
                    <a:lumOff val="25000"/>
                  </a:schemeClr>
                </a:solidFill>
                <a:latin typeface="+mj-lt"/>
                <a:ea typeface="+mj-ea"/>
                <a:cs typeface="+mj-cs"/>
              </a:defRPr>
            </a:lvl1pPr>
          </a:lstStyle>
          <a:p>
            <a:pPr algn="ctr"/>
            <a:r>
              <a:rPr lang="en-GB" sz="4400" b="1">
                <a:solidFill>
                  <a:schemeClr val="tx1"/>
                </a:solidFill>
              </a:rPr>
              <a:t>Advice for support staff only</a:t>
            </a:r>
          </a:p>
        </p:txBody>
      </p:sp>
    </p:spTree>
    <p:extLst>
      <p:ext uri="{BB962C8B-B14F-4D97-AF65-F5344CB8AC3E}">
        <p14:creationId xmlns:p14="http://schemas.microsoft.com/office/powerpoint/2010/main" val="410910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6" y="446665"/>
            <a:ext cx="9049190" cy="882085"/>
          </a:xfrm>
        </p:spPr>
        <p:txBody>
          <a:bodyPr/>
          <a:lstStyle/>
          <a:p>
            <a:r>
              <a:rPr lang="en-GB"/>
              <a:t>How can you spot modern slavery?</a:t>
            </a:r>
          </a:p>
        </p:txBody>
      </p:sp>
      <p:sp>
        <p:nvSpPr>
          <p:cNvPr id="3" name="Text Placeholder 2"/>
          <p:cNvSpPr>
            <a:spLocks noGrp="1"/>
          </p:cNvSpPr>
          <p:nvPr>
            <p:ph type="body" sz="quarter" idx="10"/>
          </p:nvPr>
        </p:nvSpPr>
        <p:spPr>
          <a:xfrm>
            <a:off x="367526" y="1357020"/>
            <a:ext cx="11339370" cy="5097805"/>
          </a:xfrm>
        </p:spPr>
        <p:txBody>
          <a:bodyPr numCol="2">
            <a:normAutofit fontScale="92500" lnSpcReduction="20000"/>
          </a:bodyPr>
          <a:lstStyle/>
          <a:p>
            <a:pPr marL="0" indent="0">
              <a:buNone/>
            </a:pPr>
            <a:r>
              <a:rPr lang="en-GB" sz="2600"/>
              <a:t>For </a:t>
            </a:r>
            <a:r>
              <a:rPr lang="en-GB" sz="2600" b="1"/>
              <a:t>support workers </a:t>
            </a:r>
            <a:r>
              <a:rPr lang="en-GB" sz="2600"/>
              <a:t>here are some questions you can ask to help identify incidents of exploitation:</a:t>
            </a:r>
          </a:p>
          <a:p>
            <a:pPr marL="0" indent="0">
              <a:buNone/>
            </a:pPr>
            <a:endParaRPr lang="en-GB"/>
          </a:p>
          <a:p>
            <a:pPr lvl="0"/>
            <a:r>
              <a:rPr lang="en-GB"/>
              <a:t>Have you ever been offered work or favours for little or no wages or in exchange for food, accommodation, drugs or alcohol?</a:t>
            </a:r>
          </a:p>
          <a:p>
            <a:pPr lvl="0"/>
            <a:r>
              <a:rPr lang="en-GB"/>
              <a:t>Have you ever felt intimidated, manipulated or pressured into doing a job or favour? </a:t>
            </a:r>
          </a:p>
          <a:p>
            <a:pPr marL="457200" lvl="1" indent="0">
              <a:buNone/>
            </a:pPr>
            <a:r>
              <a:rPr lang="en-GB"/>
              <a:t>If yes, do you think that person/group are a danger to you right now ?</a:t>
            </a:r>
          </a:p>
          <a:p>
            <a:pPr lvl="0"/>
            <a:r>
              <a:rPr lang="en-GB"/>
              <a:t>Do you have a bank account? </a:t>
            </a:r>
          </a:p>
          <a:p>
            <a:pPr marL="457200" lvl="1" indent="0">
              <a:buNone/>
            </a:pPr>
            <a:r>
              <a:rPr lang="en-GB"/>
              <a:t>If yes, does anyone else have access to your bank account?</a:t>
            </a:r>
          </a:p>
          <a:p>
            <a:pPr lvl="0"/>
            <a:r>
              <a:rPr lang="en-GB"/>
              <a:t>Have you ever owed money to people who have asked you to repay them by doing jobs or favours? </a:t>
            </a:r>
          </a:p>
          <a:p>
            <a:pPr marL="457200" lvl="1" indent="0">
              <a:buNone/>
            </a:pPr>
            <a:r>
              <a:rPr lang="en-GB"/>
              <a:t>If yes, do you owe money to anyone right now?</a:t>
            </a:r>
          </a:p>
          <a:p>
            <a:pPr lvl="0"/>
            <a:r>
              <a:rPr lang="en-US"/>
              <a:t>Have you borrowed money from someone and what you owe keeps increasing?</a:t>
            </a:r>
          </a:p>
          <a:p>
            <a:pPr marL="457200" lvl="1" indent="0">
              <a:buNone/>
            </a:pPr>
            <a:r>
              <a:rPr lang="en-US"/>
              <a:t>Do you know what you owe?</a:t>
            </a:r>
            <a:endParaRPr lang="en-GB"/>
          </a:p>
          <a:p>
            <a:pPr lvl="0"/>
            <a:r>
              <a:rPr lang="en-GB"/>
              <a:t>Has anyone ever given you a job that ended up being very different to what you were promised?</a:t>
            </a:r>
          </a:p>
          <a:p>
            <a:pPr lvl="0"/>
            <a:r>
              <a:rPr lang="en-GB"/>
              <a:t>Have you been offered work that sounds too good to be true?</a:t>
            </a:r>
          </a:p>
          <a:p>
            <a:pPr lvl="0"/>
            <a:r>
              <a:rPr lang="en-GB"/>
              <a:t>Has someone taken your personal belongings or documents?</a:t>
            </a:r>
          </a:p>
          <a:p>
            <a:r>
              <a:rPr lang="en-GB"/>
              <a:t>Have you noticed people suddenly disappearing from the streets?</a:t>
            </a:r>
          </a:p>
          <a:p>
            <a:pPr marL="0" indent="0">
              <a:buNone/>
            </a:pPr>
            <a:endParaRPr lang="en-GB"/>
          </a:p>
          <a:p>
            <a:pPr marL="0" indent="0">
              <a:buNone/>
            </a:pPr>
            <a:endParaRPr lang="en-GB"/>
          </a:p>
        </p:txBody>
      </p:sp>
    </p:spTree>
    <p:extLst>
      <p:ext uri="{BB962C8B-B14F-4D97-AF65-F5344CB8AC3E}">
        <p14:creationId xmlns:p14="http://schemas.microsoft.com/office/powerpoint/2010/main" val="95457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6" y="446665"/>
            <a:ext cx="9049190" cy="882085"/>
          </a:xfrm>
        </p:spPr>
        <p:txBody>
          <a:bodyPr/>
          <a:lstStyle/>
          <a:p>
            <a:r>
              <a:rPr lang="en-GB"/>
              <a:t>Support for survivors of modern slavery</a:t>
            </a:r>
          </a:p>
        </p:txBody>
      </p:sp>
      <p:sp>
        <p:nvSpPr>
          <p:cNvPr id="7" name="Rectangle 6">
            <a:extLst>
              <a:ext uri="{FF2B5EF4-FFF2-40B4-BE49-F238E27FC236}">
                <a16:creationId xmlns:a16="http://schemas.microsoft.com/office/drawing/2014/main" id="{DA753128-5C00-49E3-859F-684FF4D202D7}"/>
              </a:ext>
            </a:extLst>
          </p:cNvPr>
          <p:cNvSpPr/>
          <p:nvPr/>
        </p:nvSpPr>
        <p:spPr>
          <a:xfrm>
            <a:off x="8406062" y="1489775"/>
            <a:ext cx="3402370" cy="4167894"/>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rgbClr val="000000"/>
                </a:solidFill>
              </a:rPr>
              <a:t>There is a statutory obligation to support survivors of modern slavery in the following ways through the National Referral Mechanism:</a:t>
            </a:r>
          </a:p>
          <a:p>
            <a:pPr marL="285750" indent="-285750">
              <a:buFont typeface="Arial" panose="020B0604020202020204" pitchFamily="34" charset="0"/>
              <a:buChar char="•"/>
            </a:pPr>
            <a:r>
              <a:rPr lang="en-GB">
                <a:solidFill>
                  <a:srgbClr val="000000"/>
                </a:solidFill>
              </a:rPr>
              <a:t>Accommodation outside of risk area</a:t>
            </a:r>
          </a:p>
          <a:p>
            <a:pPr marL="285750" indent="-285750">
              <a:buFont typeface="Arial" panose="020B0604020202020204" pitchFamily="34" charset="0"/>
              <a:buChar char="•"/>
            </a:pPr>
            <a:r>
              <a:rPr lang="en-GB">
                <a:solidFill>
                  <a:srgbClr val="000000"/>
                </a:solidFill>
              </a:rPr>
              <a:t>Legal advice</a:t>
            </a:r>
          </a:p>
          <a:p>
            <a:pPr marL="285750" indent="-285750">
              <a:buFont typeface="Arial" panose="020B0604020202020204" pitchFamily="34" charset="0"/>
              <a:buChar char="•"/>
            </a:pPr>
            <a:r>
              <a:rPr lang="en-GB">
                <a:solidFill>
                  <a:srgbClr val="000000"/>
                </a:solidFill>
              </a:rPr>
              <a:t>Counselling</a:t>
            </a:r>
          </a:p>
          <a:p>
            <a:pPr marL="285750" indent="-285750">
              <a:buFont typeface="Arial" panose="020B0604020202020204" pitchFamily="34" charset="0"/>
              <a:buChar char="•"/>
            </a:pPr>
            <a:r>
              <a:rPr lang="en-GB">
                <a:solidFill>
                  <a:srgbClr val="000000"/>
                </a:solidFill>
              </a:rPr>
              <a:t>Transport</a:t>
            </a:r>
          </a:p>
          <a:p>
            <a:pPr marL="285750" indent="-285750">
              <a:buFont typeface="Arial" panose="020B0604020202020204" pitchFamily="34" charset="0"/>
              <a:buChar char="•"/>
            </a:pPr>
            <a:r>
              <a:rPr lang="en-GB">
                <a:solidFill>
                  <a:srgbClr val="000000"/>
                </a:solidFill>
              </a:rPr>
              <a:t>Healthcare &amp; Medical treatment</a:t>
            </a:r>
          </a:p>
          <a:p>
            <a:pPr marL="285750" indent="-285750">
              <a:buFont typeface="Arial" panose="020B0604020202020204" pitchFamily="34" charset="0"/>
              <a:buChar char="•"/>
            </a:pPr>
            <a:r>
              <a:rPr lang="en-GB">
                <a:solidFill>
                  <a:srgbClr val="000000"/>
                </a:solidFill>
              </a:rPr>
              <a:t>Education</a:t>
            </a:r>
          </a:p>
          <a:p>
            <a:pPr marL="285750" indent="-285750">
              <a:buFont typeface="Arial" panose="020B0604020202020204" pitchFamily="34" charset="0"/>
              <a:buChar char="•"/>
            </a:pPr>
            <a:r>
              <a:rPr lang="en-GB">
                <a:solidFill>
                  <a:srgbClr val="000000"/>
                </a:solidFill>
              </a:rPr>
              <a:t>Training and Outreach</a:t>
            </a:r>
          </a:p>
        </p:txBody>
      </p:sp>
      <p:sp>
        <p:nvSpPr>
          <p:cNvPr id="8" name="Text Placeholder 2">
            <a:extLst>
              <a:ext uri="{FF2B5EF4-FFF2-40B4-BE49-F238E27FC236}">
                <a16:creationId xmlns:a16="http://schemas.microsoft.com/office/drawing/2014/main" id="{E8DCC476-A612-458C-B292-1ABD2232FECD}"/>
              </a:ext>
            </a:extLst>
          </p:cNvPr>
          <p:cNvSpPr>
            <a:spLocks noGrp="1"/>
          </p:cNvSpPr>
          <p:nvPr>
            <p:ph type="body" sz="quarter" idx="10"/>
          </p:nvPr>
        </p:nvSpPr>
        <p:spPr>
          <a:xfrm>
            <a:off x="367525" y="1328752"/>
            <a:ext cx="7760475" cy="5097805"/>
          </a:xfrm>
        </p:spPr>
        <p:txBody>
          <a:bodyPr vert="horz" lIns="91440" tIns="45720" rIns="91440" bIns="45720" numCol="1" rtlCol="0" anchor="t">
            <a:normAutofit/>
          </a:bodyPr>
          <a:lstStyle/>
          <a:p>
            <a:pPr marL="0" indent="0">
              <a:buNone/>
            </a:pPr>
            <a:r>
              <a:rPr lang="en-US"/>
              <a:t>Steps to put support in place for a survivor of exploitation:</a:t>
            </a:r>
            <a:endParaRPr lang="en-GB"/>
          </a:p>
          <a:p>
            <a:pPr marL="342900" indent="-342900">
              <a:buFont typeface="+mj-lt"/>
              <a:buAutoNum type="arabicPeriod"/>
            </a:pPr>
            <a:r>
              <a:rPr lang="en-GB" sz="2200"/>
              <a:t>Ask the individual what they want to do</a:t>
            </a:r>
            <a:endParaRPr lang="en-GB" sz="2200">
              <a:cs typeface="Calibri"/>
            </a:endParaRPr>
          </a:p>
          <a:p>
            <a:pPr marL="342900" indent="-342900">
              <a:buFont typeface="+mj-lt"/>
              <a:buAutoNum type="arabicPeriod"/>
            </a:pPr>
            <a:r>
              <a:rPr lang="en-GB" sz="2200"/>
              <a:t>Find out if they need immediate medical assistance or scripting</a:t>
            </a:r>
            <a:endParaRPr lang="en-GB" sz="2200">
              <a:cs typeface="Calibri"/>
            </a:endParaRPr>
          </a:p>
          <a:p>
            <a:pPr marL="342900" indent="-342900">
              <a:buFont typeface="+mj-lt"/>
              <a:buAutoNum type="arabicPeriod"/>
            </a:pPr>
            <a:r>
              <a:rPr lang="en-GB" sz="2200"/>
              <a:t>Consider early legal advice especially if they have No Recourse to Public Funds or don’t have status in the UK </a:t>
            </a:r>
            <a:endParaRPr lang="en-GB" sz="2200">
              <a:cs typeface="Calibri"/>
            </a:endParaRPr>
          </a:p>
          <a:p>
            <a:pPr marL="342900" indent="-342900">
              <a:buFont typeface="+mj-lt"/>
              <a:buAutoNum type="arabicPeriod"/>
            </a:pPr>
            <a:r>
              <a:rPr lang="en-GB" sz="2200"/>
              <a:t>Make notes of what they say, but don’t ask them their story, don’t ask them details. If they tell you, listen, thank them for sharing, raise any safeguarding concerns and document it in the way they told you as a disclosure.</a:t>
            </a:r>
            <a:endParaRPr lang="en-GB" sz="2200">
              <a:cs typeface="Calibri"/>
            </a:endParaRPr>
          </a:p>
          <a:p>
            <a:pPr marL="342900" indent="-342900">
              <a:buFont typeface="+mj-lt"/>
              <a:buAutoNum type="arabicPeriod"/>
            </a:pPr>
            <a:r>
              <a:rPr lang="en-GB" sz="2200"/>
              <a:t>Refer to the designated Safeguarding lead and ensure you are familiar with your sites current safeguarding policy</a:t>
            </a:r>
            <a:endParaRPr lang="en-GB" sz="2200">
              <a:cs typeface="Calibri"/>
            </a:endParaRPr>
          </a:p>
          <a:p>
            <a:pPr marL="342900" indent="-342900">
              <a:buFont typeface="+mj-lt"/>
              <a:buAutoNum type="arabicPeriod"/>
            </a:pPr>
            <a:r>
              <a:rPr lang="en-GB" sz="2200"/>
              <a:t>Make contact with necessary agencies &amp; potential referral into National Referral Mechanism</a:t>
            </a:r>
            <a:endParaRPr lang="en-GB" sz="2200">
              <a:cs typeface="Calibri"/>
            </a:endParaRPr>
          </a:p>
          <a:p>
            <a:pPr marL="0" indent="0">
              <a:buNone/>
            </a:pP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304102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D71-C0A0-4A0A-A328-CBA11CFE38D4}"/>
              </a:ext>
            </a:extLst>
          </p:cNvPr>
          <p:cNvSpPr>
            <a:spLocks noGrp="1"/>
          </p:cNvSpPr>
          <p:nvPr>
            <p:ph type="title"/>
          </p:nvPr>
        </p:nvSpPr>
        <p:spPr/>
        <p:txBody>
          <a:bodyPr/>
          <a:lstStyle/>
          <a:p>
            <a:r>
              <a:rPr lang="en-GB"/>
              <a:t>Questions &amp; Follow Up</a:t>
            </a:r>
          </a:p>
        </p:txBody>
      </p:sp>
      <p:sp>
        <p:nvSpPr>
          <p:cNvPr id="3" name="Text Placeholder 2">
            <a:extLst>
              <a:ext uri="{FF2B5EF4-FFF2-40B4-BE49-F238E27FC236}">
                <a16:creationId xmlns:a16="http://schemas.microsoft.com/office/drawing/2014/main" id="{9418BE93-B757-4F55-928D-969A28CA9946}"/>
              </a:ext>
            </a:extLst>
          </p:cNvPr>
          <p:cNvSpPr>
            <a:spLocks noGrp="1"/>
          </p:cNvSpPr>
          <p:nvPr>
            <p:ph type="body" sz="quarter" idx="10"/>
          </p:nvPr>
        </p:nvSpPr>
        <p:spPr/>
        <p:txBody>
          <a:bodyPr>
            <a:normAutofit/>
          </a:bodyPr>
          <a:lstStyle/>
          <a:p>
            <a:pPr marL="0" indent="0">
              <a:buNone/>
            </a:pPr>
            <a:r>
              <a:rPr lang="en-GB" b="1" dirty="0"/>
              <a:t>Stop the </a:t>
            </a:r>
            <a:r>
              <a:rPr lang="en-GB" b="1" dirty="0" err="1"/>
              <a:t>Traffik</a:t>
            </a:r>
            <a:r>
              <a:rPr lang="en-GB" b="1" dirty="0"/>
              <a:t>, </a:t>
            </a:r>
            <a:r>
              <a:rPr lang="en-GB" dirty="0"/>
              <a:t>Tom Madden - </a:t>
            </a:r>
            <a:r>
              <a:rPr lang="en-GB" u="sng" dirty="0">
                <a:hlinkClick r:id="rId3"/>
              </a:rPr>
              <a:t>Tom.madden@stopthetraffik.org</a:t>
            </a:r>
            <a:endParaRPr lang="en-GB" u="sng" dirty="0"/>
          </a:p>
          <a:p>
            <a:pPr marL="457200" lvl="1" indent="0">
              <a:buNone/>
            </a:pPr>
            <a:endParaRPr lang="en-GB" sz="1400" u="sng" dirty="0"/>
          </a:p>
          <a:p>
            <a:pPr marL="0" indent="0">
              <a:buNone/>
            </a:pPr>
            <a:r>
              <a:rPr lang="en-GB" b="1" dirty="0"/>
              <a:t>Human Trafficking Foundation</a:t>
            </a:r>
            <a:r>
              <a:rPr lang="en-GB" dirty="0"/>
              <a:t>, National Network of Coordinators Forum</a:t>
            </a:r>
          </a:p>
          <a:p>
            <a:pPr marL="914400" lvl="2" indent="0">
              <a:buNone/>
            </a:pPr>
            <a:endParaRPr lang="en-GB" sz="1900" dirty="0"/>
          </a:p>
          <a:p>
            <a:pPr marL="914400" lvl="2" indent="0">
              <a:buNone/>
            </a:pPr>
            <a:r>
              <a:rPr lang="en-GB" sz="1900" dirty="0"/>
              <a:t>Webpage: Map of survivor support services (yellow pins are anti-slavery partnerships) </a:t>
            </a:r>
            <a:r>
              <a:rPr lang="en-GB" sz="1900" u="sng" dirty="0">
                <a:hlinkClick r:id="rId4"/>
              </a:rPr>
              <a:t>https://www.humantraffickingfoundation.org/support-services</a:t>
            </a:r>
            <a:endParaRPr lang="en-GB" sz="1900" u="sng" dirty="0"/>
          </a:p>
          <a:p>
            <a:pPr marL="914400" lvl="2" indent="0">
              <a:buNone/>
            </a:pPr>
            <a:endParaRPr lang="en-GB" sz="1900" dirty="0"/>
          </a:p>
          <a:p>
            <a:pPr marL="914400" lvl="2" indent="0">
              <a:buNone/>
            </a:pPr>
            <a:r>
              <a:rPr lang="en-GB" sz="1900" dirty="0"/>
              <a:t>Email: For details of local partnership if contact details on map not up-to-date: </a:t>
            </a:r>
            <a:r>
              <a:rPr lang="en-GB" sz="1900" u="sng" dirty="0">
                <a:hlinkClick r:id="rId5"/>
              </a:rPr>
              <a:t>info@humantraffickingfoundation.org</a:t>
            </a:r>
            <a:r>
              <a:rPr lang="en-GB" sz="1900" dirty="0"/>
              <a:t> </a:t>
            </a:r>
          </a:p>
          <a:p>
            <a:pPr marL="0" indent="0">
              <a:buNone/>
            </a:pPr>
            <a:endParaRPr lang="en-GB" sz="2000" b="1" dirty="0"/>
          </a:p>
          <a:p>
            <a:pPr marL="0" indent="0">
              <a:buNone/>
            </a:pPr>
            <a:r>
              <a:rPr lang="en-GB" dirty="0"/>
              <a:t>Many thanks to all our partners who contributed to this training</a:t>
            </a:r>
          </a:p>
          <a:p>
            <a:pPr marL="0" indent="0">
              <a:buNone/>
            </a:pPr>
            <a:endParaRPr lang="en-GB" dirty="0"/>
          </a:p>
          <a:p>
            <a:pPr marL="0" indent="0">
              <a:buNone/>
            </a:pPr>
            <a:endParaRPr lang="en-GB" dirty="0"/>
          </a:p>
          <a:p>
            <a:pPr marL="0" indent="0">
              <a:buNone/>
            </a:pPr>
            <a:endParaRPr lang="en-GB" dirty="0"/>
          </a:p>
        </p:txBody>
      </p:sp>
      <p:sp>
        <p:nvSpPr>
          <p:cNvPr id="6" name="Rectangle 5"/>
          <p:cNvSpPr/>
          <p:nvPr/>
        </p:nvSpPr>
        <p:spPr>
          <a:xfrm>
            <a:off x="6096000" y="5262482"/>
            <a:ext cx="6096000" cy="923330"/>
          </a:xfrm>
          <a:prstGeom prst="rect">
            <a:avLst/>
          </a:prstGeom>
        </p:spPr>
        <p:txBody>
          <a:bodyPr>
            <a:spAutoFit/>
          </a:bodyPr>
          <a:lstStyle/>
          <a:p>
            <a:r>
              <a:rPr lang="en-GB">
                <a:cs typeface="Calibri"/>
              </a:rPr>
              <a:t>Programme Challenger</a:t>
            </a:r>
          </a:p>
          <a:p>
            <a:r>
              <a:rPr lang="en-GB">
                <a:cs typeface="Calibri"/>
              </a:rPr>
              <a:t>The Passage</a:t>
            </a:r>
          </a:p>
          <a:p>
            <a:r>
              <a:rPr lang="en-GB">
                <a:cs typeface="Calibri"/>
              </a:rPr>
              <a:t>West Midlands Anti-Slavery Network</a:t>
            </a:r>
          </a:p>
        </p:txBody>
      </p:sp>
      <p:sp>
        <p:nvSpPr>
          <p:cNvPr id="7" name="Rectangle 6"/>
          <p:cNvSpPr/>
          <p:nvPr/>
        </p:nvSpPr>
        <p:spPr>
          <a:xfrm>
            <a:off x="1294951" y="5262482"/>
            <a:ext cx="6096000" cy="923330"/>
          </a:xfrm>
          <a:prstGeom prst="rect">
            <a:avLst/>
          </a:prstGeom>
        </p:spPr>
        <p:txBody>
          <a:bodyPr>
            <a:spAutoFit/>
          </a:bodyPr>
          <a:lstStyle/>
          <a:p>
            <a:r>
              <a:rPr lang="en-GB" dirty="0">
                <a:cs typeface="Calibri"/>
              </a:rPr>
              <a:t>England Illegal Money Lending Team</a:t>
            </a:r>
          </a:p>
          <a:p>
            <a:r>
              <a:rPr lang="en-GB" dirty="0">
                <a:cs typeface="Calibri"/>
              </a:rPr>
              <a:t>Pan Lancashire Modern Slavery Partnership</a:t>
            </a:r>
          </a:p>
          <a:p>
            <a:r>
              <a:rPr lang="en-GB" dirty="0">
                <a:cs typeface="Calibri"/>
              </a:rPr>
              <a:t>Greater Manchester Police</a:t>
            </a:r>
          </a:p>
        </p:txBody>
      </p:sp>
    </p:spTree>
    <p:extLst>
      <p:ext uri="{BB962C8B-B14F-4D97-AF65-F5344CB8AC3E}">
        <p14:creationId xmlns:p14="http://schemas.microsoft.com/office/powerpoint/2010/main" val="137769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are we asking of you?</a:t>
            </a:r>
          </a:p>
        </p:txBody>
      </p:sp>
      <p:sp>
        <p:nvSpPr>
          <p:cNvPr id="3" name="Text Placeholder 2"/>
          <p:cNvSpPr>
            <a:spLocks noGrp="1"/>
          </p:cNvSpPr>
          <p:nvPr>
            <p:ph type="body" sz="quarter" idx="10"/>
          </p:nvPr>
        </p:nvSpPr>
        <p:spPr/>
        <p:txBody>
          <a:bodyPr vert="horz" lIns="91440" tIns="45720" rIns="91440" bIns="45720" rtlCol="0" anchor="t">
            <a:normAutofit lnSpcReduction="10000"/>
          </a:bodyPr>
          <a:lstStyle/>
          <a:p>
            <a:pPr marL="0" indent="0">
              <a:buNone/>
            </a:pPr>
            <a:r>
              <a:rPr lang="en-GB"/>
              <a:t>We are asking you to:</a:t>
            </a:r>
          </a:p>
          <a:p>
            <a:pPr marL="0" indent="0">
              <a:buNone/>
            </a:pPr>
            <a:endParaRPr lang="en-GB"/>
          </a:p>
          <a:p>
            <a:pPr marL="457200" indent="-457200">
              <a:buFont typeface="+mj-lt"/>
              <a:buAutoNum type="arabicPeriod"/>
            </a:pPr>
            <a:r>
              <a:rPr lang="en-GB"/>
              <a:t>Know what modern slavery is</a:t>
            </a:r>
            <a:endParaRPr lang="en-GB">
              <a:cs typeface="Calibri"/>
            </a:endParaRPr>
          </a:p>
          <a:p>
            <a:pPr marL="457200" indent="-457200">
              <a:buFont typeface="+mj-lt"/>
              <a:buAutoNum type="arabicPeriod"/>
            </a:pPr>
            <a:r>
              <a:rPr lang="en-GB"/>
              <a:t>Learn the signs that you might see in your job</a:t>
            </a:r>
          </a:p>
          <a:p>
            <a:pPr marL="457200" indent="-457200">
              <a:buFont typeface="+mj-lt"/>
              <a:buAutoNum type="arabicPeriod"/>
            </a:pPr>
            <a:r>
              <a:rPr lang="en-GB"/>
              <a:t>Know how to report concerns</a:t>
            </a:r>
          </a:p>
          <a:p>
            <a:pPr marL="457200" indent="-457200">
              <a:buFont typeface="+mj-lt"/>
              <a:buAutoNum type="arabicPeriod"/>
            </a:pPr>
            <a:r>
              <a:rPr lang="en-GB"/>
              <a:t>For support organisation staff – know the steps to support potential victims </a:t>
            </a:r>
          </a:p>
          <a:p>
            <a:pPr marL="457200" indent="-457200">
              <a:buFont typeface="+mj-lt"/>
              <a:buAutoNum type="arabicPeriod"/>
            </a:pPr>
            <a:endParaRPr lang="en-GB"/>
          </a:p>
          <a:p>
            <a:pPr marL="0" indent="0">
              <a:buNone/>
            </a:pPr>
            <a:r>
              <a:rPr lang="en-GB"/>
              <a:t>Hotel staff </a:t>
            </a:r>
            <a:r>
              <a:rPr lang="en-GB" b="1"/>
              <a:t>do not </a:t>
            </a:r>
            <a:r>
              <a:rPr lang="en-GB"/>
              <a:t>have a responsibility to stop modern slavery. </a:t>
            </a:r>
          </a:p>
          <a:p>
            <a:pPr marL="0" indent="0">
              <a:buNone/>
            </a:pPr>
            <a:r>
              <a:rPr lang="en-GB"/>
              <a:t>Hotel staff are not the police, they </a:t>
            </a:r>
            <a:r>
              <a:rPr lang="en-GB" b="1"/>
              <a:t>should not </a:t>
            </a:r>
            <a:r>
              <a:rPr lang="en-GB"/>
              <a:t>investigate or question residents.</a:t>
            </a:r>
          </a:p>
          <a:p>
            <a:pPr marL="0" indent="0">
              <a:buNone/>
            </a:pPr>
            <a:endParaRPr lang="en-GB"/>
          </a:p>
          <a:p>
            <a:pPr marL="0" indent="0">
              <a:buNone/>
            </a:pPr>
            <a:r>
              <a:rPr lang="en-GB"/>
              <a:t>We are just asking you to be aware of the problem, have professional curiosity and, if you think something is wrong, tell someone who is responsible for stopping modern slavery. </a:t>
            </a:r>
          </a:p>
        </p:txBody>
      </p:sp>
    </p:spTree>
    <p:extLst>
      <p:ext uri="{BB962C8B-B14F-4D97-AF65-F5344CB8AC3E}">
        <p14:creationId xmlns:p14="http://schemas.microsoft.com/office/powerpoint/2010/main" val="4276015543"/>
      </p:ext>
    </p:extLst>
  </p:cSld>
  <p:clrMapOvr>
    <a:masterClrMapping/>
  </p:clrMapOvr>
  <mc:AlternateContent xmlns:mc="http://schemas.openxmlformats.org/markup-compatibility/2006">
    <mc:Choice xmlns:p14="http://schemas.microsoft.com/office/powerpoint/2010/main" Requires="p14">
      <p:transition spd="slow" p14:dur="2000" advTm="4134"/>
    </mc:Choice>
    <mc:Fallback>
      <p:transition spd="slow" advTm="41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67526" y="446665"/>
            <a:ext cx="7950851" cy="505303"/>
          </a:xfrm>
        </p:spPr>
        <p:txBody>
          <a:bodyPr/>
          <a:lstStyle/>
          <a:p>
            <a:r>
              <a:rPr lang="en-GB"/>
              <a:t>Who is affected by modern slavery?</a:t>
            </a:r>
          </a:p>
        </p:txBody>
      </p:sp>
      <p:sp>
        <p:nvSpPr>
          <p:cNvPr id="9" name="Text Placeholder 2"/>
          <p:cNvSpPr>
            <a:spLocks noGrp="1"/>
          </p:cNvSpPr>
          <p:nvPr>
            <p:ph type="body" sz="quarter" idx="10"/>
          </p:nvPr>
        </p:nvSpPr>
        <p:spPr>
          <a:xfrm>
            <a:off x="367526" y="1328752"/>
            <a:ext cx="11436547" cy="5138549"/>
          </a:xfrm>
        </p:spPr>
        <p:txBody>
          <a:bodyPr vert="horz" lIns="91440" tIns="45720" rIns="91440" bIns="45720" rtlCol="0" anchor="t">
            <a:normAutofit lnSpcReduction="10000"/>
          </a:bodyPr>
          <a:lstStyle/>
          <a:p>
            <a:pPr marL="0" indent="0">
              <a:buNone/>
            </a:pPr>
            <a:r>
              <a:rPr lang="en-GB"/>
              <a:t>In 2019, </a:t>
            </a:r>
            <a:r>
              <a:rPr lang="en-GB" b="1"/>
              <a:t>10,627 survivors </a:t>
            </a:r>
            <a:r>
              <a:rPr lang="en-GB"/>
              <a:t>of modern slavery were identified and supported in the UK</a:t>
            </a:r>
          </a:p>
          <a:p>
            <a:pPr marL="0" indent="0">
              <a:buNone/>
            </a:pPr>
            <a:endParaRPr lang="en-GB"/>
          </a:p>
          <a:p>
            <a:pPr lvl="1"/>
            <a:r>
              <a:rPr lang="en-GB"/>
              <a:t>1 in 4 victims were British</a:t>
            </a:r>
          </a:p>
          <a:p>
            <a:pPr lvl="1"/>
            <a:r>
              <a:rPr lang="en-GB"/>
              <a:t>1 in 3 victims were female and 2 in 3 victims were male</a:t>
            </a:r>
          </a:p>
          <a:p>
            <a:pPr lvl="1"/>
            <a:r>
              <a:rPr lang="en-GB"/>
              <a:t>Half of the victims were adults and half were children</a:t>
            </a:r>
          </a:p>
          <a:p>
            <a:pPr marL="0" indent="0">
              <a:buNone/>
            </a:pPr>
            <a:endParaRPr lang="en-GB"/>
          </a:p>
          <a:p>
            <a:pPr marL="0" indent="0">
              <a:buNone/>
            </a:pPr>
            <a:r>
              <a:rPr lang="en-GB"/>
              <a:t>The UK Government estimates there are up to </a:t>
            </a:r>
            <a:r>
              <a:rPr lang="en-GB" b="1"/>
              <a:t>13,000 victims </a:t>
            </a:r>
            <a:r>
              <a:rPr lang="en-GB"/>
              <a:t>in the UK at one time</a:t>
            </a:r>
          </a:p>
          <a:p>
            <a:pPr marL="0" indent="0">
              <a:buNone/>
            </a:pPr>
            <a:endParaRPr lang="en-GB"/>
          </a:p>
          <a:p>
            <a:pPr marL="0" indent="0">
              <a:buNone/>
            </a:pPr>
            <a:r>
              <a:rPr lang="en-GB"/>
              <a:t>Modern slavery </a:t>
            </a:r>
            <a:r>
              <a:rPr lang="en-GB" b="1"/>
              <a:t>targets the vulnerable</a:t>
            </a:r>
            <a:r>
              <a:rPr lang="en-GB"/>
              <a:t>, and that includes the people experiencing</a:t>
            </a:r>
            <a:r>
              <a:rPr lang="en-GB" b="1"/>
              <a:t> homelessness</a:t>
            </a:r>
            <a:endParaRPr lang="en-GB" b="1">
              <a:cs typeface="Calibri"/>
            </a:endParaRPr>
          </a:p>
          <a:p>
            <a:pPr marL="0" indent="0">
              <a:buNone/>
            </a:pPr>
            <a:endParaRPr lang="en-GB" b="1"/>
          </a:p>
          <a:p>
            <a:pPr lvl="1"/>
            <a:r>
              <a:rPr lang="en-GB"/>
              <a:t>1 in 5 homeless people in Manchester know someone who has disappeared after accepting work that only pays in food or housing</a:t>
            </a:r>
          </a:p>
          <a:p>
            <a:pPr lvl="1"/>
            <a:r>
              <a:rPr lang="en-GB"/>
              <a:t>1 in 10 homeless people in London have experienced modern slavery</a:t>
            </a:r>
          </a:p>
          <a:p>
            <a:endParaRPr lang="en-GB"/>
          </a:p>
        </p:txBody>
      </p:sp>
    </p:spTree>
    <p:extLst>
      <p:ext uri="{BB962C8B-B14F-4D97-AF65-F5344CB8AC3E}">
        <p14:creationId xmlns:p14="http://schemas.microsoft.com/office/powerpoint/2010/main" val="153051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Matt’s Story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847" y="2242810"/>
            <a:ext cx="3215934" cy="3215934"/>
          </a:xfrm>
          <a:prstGeom prst="rect">
            <a:avLst/>
          </a:prstGeom>
        </p:spPr>
      </p:pic>
      <p:sp>
        <p:nvSpPr>
          <p:cNvPr id="5" name="Rectangle 4"/>
          <p:cNvSpPr/>
          <p:nvPr/>
        </p:nvSpPr>
        <p:spPr>
          <a:xfrm>
            <a:off x="605735" y="3237116"/>
            <a:ext cx="3297192" cy="1227323"/>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Befriended and </a:t>
            </a:r>
            <a:br>
              <a:rPr lang="en-GB" sz="2400">
                <a:solidFill>
                  <a:schemeClr val="tx1"/>
                </a:solidFill>
              </a:rPr>
            </a:br>
            <a:r>
              <a:rPr lang="en-GB" sz="2400">
                <a:solidFill>
                  <a:schemeClr val="tx1"/>
                </a:solidFill>
              </a:rPr>
              <a:t>offered housing</a:t>
            </a:r>
          </a:p>
        </p:txBody>
      </p:sp>
      <p:sp>
        <p:nvSpPr>
          <p:cNvPr id="6" name="Rectangle 5"/>
          <p:cNvSpPr/>
          <p:nvPr/>
        </p:nvSpPr>
        <p:spPr>
          <a:xfrm>
            <a:off x="605735" y="4968478"/>
            <a:ext cx="3297192" cy="1227323"/>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Encouraged to </a:t>
            </a:r>
            <a:br>
              <a:rPr lang="en-GB" sz="2400">
                <a:solidFill>
                  <a:schemeClr val="tx1"/>
                </a:solidFill>
              </a:rPr>
            </a:br>
            <a:r>
              <a:rPr lang="en-GB" sz="2400">
                <a:solidFill>
                  <a:schemeClr val="tx1"/>
                </a:solidFill>
              </a:rPr>
              <a:t>try harder drugs</a:t>
            </a:r>
          </a:p>
        </p:txBody>
      </p:sp>
      <p:sp>
        <p:nvSpPr>
          <p:cNvPr id="7" name="Rectangle 6"/>
          <p:cNvSpPr/>
          <p:nvPr/>
        </p:nvSpPr>
        <p:spPr>
          <a:xfrm>
            <a:off x="8260702" y="1505754"/>
            <a:ext cx="3297192" cy="1227323"/>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Became in debt to </a:t>
            </a:r>
            <a:br>
              <a:rPr lang="en-GB" sz="2400">
                <a:solidFill>
                  <a:schemeClr val="tx1"/>
                </a:solidFill>
              </a:rPr>
            </a:br>
            <a:r>
              <a:rPr lang="en-GB" sz="2400">
                <a:solidFill>
                  <a:schemeClr val="tx1"/>
                </a:solidFill>
              </a:rPr>
              <a:t>his controllers</a:t>
            </a:r>
          </a:p>
        </p:txBody>
      </p:sp>
      <p:sp>
        <p:nvSpPr>
          <p:cNvPr id="8" name="Rectangle 7"/>
          <p:cNvSpPr/>
          <p:nvPr/>
        </p:nvSpPr>
        <p:spPr>
          <a:xfrm>
            <a:off x="8260702" y="4968478"/>
            <a:ext cx="3297192" cy="1227323"/>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Exploited for </a:t>
            </a:r>
            <a:br>
              <a:rPr lang="en-GB" sz="2400">
                <a:solidFill>
                  <a:schemeClr val="tx1"/>
                </a:solidFill>
              </a:rPr>
            </a:br>
            <a:r>
              <a:rPr lang="en-GB" sz="2400">
                <a:solidFill>
                  <a:schemeClr val="tx1"/>
                </a:solidFill>
              </a:rPr>
              <a:t>almost a year</a:t>
            </a:r>
          </a:p>
        </p:txBody>
      </p:sp>
      <p:sp>
        <p:nvSpPr>
          <p:cNvPr id="9" name="Rectangle 8"/>
          <p:cNvSpPr/>
          <p:nvPr/>
        </p:nvSpPr>
        <p:spPr>
          <a:xfrm>
            <a:off x="8260702" y="3237116"/>
            <a:ext cx="3297192" cy="1227323"/>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Forced into sex work</a:t>
            </a:r>
            <a:br>
              <a:rPr lang="en-GB" sz="2400">
                <a:solidFill>
                  <a:schemeClr val="tx1"/>
                </a:solidFill>
              </a:rPr>
            </a:br>
            <a:r>
              <a:rPr lang="en-GB" sz="2400">
                <a:solidFill>
                  <a:schemeClr val="tx1"/>
                </a:solidFill>
              </a:rPr>
              <a:t> and selling drugs</a:t>
            </a:r>
          </a:p>
        </p:txBody>
      </p:sp>
      <p:sp>
        <p:nvSpPr>
          <p:cNvPr id="10" name="Rectangle 9"/>
          <p:cNvSpPr/>
          <p:nvPr/>
        </p:nvSpPr>
        <p:spPr>
          <a:xfrm>
            <a:off x="605735" y="1505754"/>
            <a:ext cx="3297192" cy="1227323"/>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Rough sleeping at 19</a:t>
            </a:r>
          </a:p>
        </p:txBody>
      </p:sp>
    </p:spTree>
    <p:extLst>
      <p:ext uri="{BB962C8B-B14F-4D97-AF65-F5344CB8AC3E}">
        <p14:creationId xmlns:p14="http://schemas.microsoft.com/office/powerpoint/2010/main" val="345580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67526" y="446665"/>
            <a:ext cx="7950851" cy="629592"/>
          </a:xfrm>
        </p:spPr>
        <p:txBody>
          <a:bodyPr/>
          <a:lstStyle/>
          <a:p>
            <a:r>
              <a:rPr lang="en-GB"/>
              <a:t>What is modern slavery?</a:t>
            </a:r>
            <a:endParaRPr lang="en-GB" b="0"/>
          </a:p>
        </p:txBody>
      </p:sp>
      <p:sp>
        <p:nvSpPr>
          <p:cNvPr id="7" name="Rectangle 6"/>
          <p:cNvSpPr/>
          <p:nvPr/>
        </p:nvSpPr>
        <p:spPr>
          <a:xfrm>
            <a:off x="2596651" y="3976263"/>
            <a:ext cx="7205736" cy="1022244"/>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lumMod val="85000"/>
                    <a:lumOff val="15000"/>
                  </a:schemeClr>
                </a:solidFill>
              </a:rPr>
              <a:t>For the purpose of </a:t>
            </a:r>
            <a:r>
              <a:rPr lang="en-GB" sz="2400" b="1">
                <a:solidFill>
                  <a:schemeClr val="tx1">
                    <a:lumMod val="85000"/>
                    <a:lumOff val="15000"/>
                  </a:schemeClr>
                </a:solidFill>
              </a:rPr>
              <a:t>exploitation</a:t>
            </a:r>
          </a:p>
        </p:txBody>
      </p:sp>
      <p:sp>
        <p:nvSpPr>
          <p:cNvPr id="10" name="Rectangle 9"/>
          <p:cNvSpPr/>
          <p:nvPr/>
        </p:nvSpPr>
        <p:spPr>
          <a:xfrm>
            <a:off x="2596651" y="2362140"/>
            <a:ext cx="7162491" cy="1022244"/>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lumMod val="85000"/>
                    <a:lumOff val="15000"/>
                  </a:schemeClr>
                </a:solidFill>
              </a:rPr>
              <a:t>Using</a:t>
            </a:r>
            <a:r>
              <a:rPr lang="en-GB" sz="2400" b="1">
                <a:solidFill>
                  <a:schemeClr val="tx1">
                    <a:lumMod val="85000"/>
                    <a:lumOff val="15000"/>
                  </a:schemeClr>
                </a:solidFill>
              </a:rPr>
              <a:t> deception </a:t>
            </a:r>
            <a:r>
              <a:rPr lang="en-GB" sz="2400">
                <a:solidFill>
                  <a:schemeClr val="tx1">
                    <a:lumMod val="85000"/>
                    <a:lumOff val="15000"/>
                  </a:schemeClr>
                </a:solidFill>
              </a:rPr>
              <a:t>or</a:t>
            </a:r>
            <a:r>
              <a:rPr lang="en-GB" sz="2400" b="1">
                <a:solidFill>
                  <a:schemeClr val="tx1">
                    <a:lumMod val="85000"/>
                    <a:lumOff val="15000"/>
                  </a:schemeClr>
                </a:solidFill>
              </a:rPr>
              <a:t> coercion</a:t>
            </a:r>
          </a:p>
        </p:txBody>
      </p:sp>
    </p:spTree>
    <p:extLst>
      <p:ext uri="{BB962C8B-B14F-4D97-AF65-F5344CB8AC3E}">
        <p14:creationId xmlns:p14="http://schemas.microsoft.com/office/powerpoint/2010/main" val="16111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67526" y="446665"/>
            <a:ext cx="7950851" cy="629592"/>
          </a:xfrm>
        </p:spPr>
        <p:txBody>
          <a:bodyPr/>
          <a:lstStyle/>
          <a:p>
            <a:r>
              <a:rPr lang="en-GB"/>
              <a:t>How are victims tricked or controlled?</a:t>
            </a:r>
            <a:endParaRPr lang="en-GB" b="0"/>
          </a:p>
        </p:txBody>
      </p:sp>
      <p:sp>
        <p:nvSpPr>
          <p:cNvPr id="17" name="Rectangle 16"/>
          <p:cNvSpPr/>
          <p:nvPr/>
        </p:nvSpPr>
        <p:spPr>
          <a:xfrm>
            <a:off x="2502798" y="1369713"/>
            <a:ext cx="3384000" cy="1512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Fake job offers which are too good to be true</a:t>
            </a:r>
          </a:p>
          <a:p>
            <a:endParaRPr lang="en-GB">
              <a:solidFill>
                <a:schemeClr val="tx1"/>
              </a:solidFill>
            </a:endParaRPr>
          </a:p>
          <a:p>
            <a:r>
              <a:rPr lang="en-GB">
                <a:solidFill>
                  <a:schemeClr val="tx1"/>
                </a:solidFill>
              </a:rPr>
              <a:t>Jobs and favours which only pay in food, housing, or drugs</a:t>
            </a:r>
          </a:p>
        </p:txBody>
      </p:sp>
      <p:sp>
        <p:nvSpPr>
          <p:cNvPr id="18" name="Rectangle 17"/>
          <p:cNvSpPr/>
          <p:nvPr/>
        </p:nvSpPr>
        <p:spPr>
          <a:xfrm>
            <a:off x="2502798" y="3174249"/>
            <a:ext cx="3384000" cy="1512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Taking advantage of drug dependency</a:t>
            </a:r>
          </a:p>
          <a:p>
            <a:endParaRPr lang="en-GB">
              <a:solidFill>
                <a:schemeClr val="tx1"/>
              </a:solidFill>
            </a:endParaRPr>
          </a:p>
          <a:p>
            <a:r>
              <a:rPr lang="en-GB">
                <a:solidFill>
                  <a:schemeClr val="tx1"/>
                </a:solidFill>
              </a:rPr>
              <a:t>Using drugs as a reward or withholding them as punishment</a:t>
            </a:r>
          </a:p>
        </p:txBody>
      </p:sp>
      <p:sp>
        <p:nvSpPr>
          <p:cNvPr id="19" name="Rectangle 18"/>
          <p:cNvSpPr/>
          <p:nvPr/>
        </p:nvSpPr>
        <p:spPr>
          <a:xfrm>
            <a:off x="8166426" y="3174249"/>
            <a:ext cx="3384000" cy="1512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Using or threatening to use violence</a:t>
            </a:r>
          </a:p>
          <a:p>
            <a:endParaRPr lang="en-GB">
              <a:solidFill>
                <a:schemeClr val="tx1"/>
              </a:solidFill>
            </a:endParaRPr>
          </a:p>
          <a:p>
            <a:r>
              <a:rPr lang="en-GB">
                <a:solidFill>
                  <a:schemeClr val="tx1"/>
                </a:solidFill>
              </a:rPr>
              <a:t>Threatening either the victim or their friends and family</a:t>
            </a:r>
            <a:endParaRPr lang="en-GB">
              <a:solidFill>
                <a:schemeClr val="tx1"/>
              </a:solidFill>
              <a:cs typeface="Calibri"/>
            </a:endParaRPr>
          </a:p>
        </p:txBody>
      </p:sp>
      <p:sp>
        <p:nvSpPr>
          <p:cNvPr id="20" name="Rectangle 19"/>
          <p:cNvSpPr/>
          <p:nvPr/>
        </p:nvSpPr>
        <p:spPr>
          <a:xfrm>
            <a:off x="8166426" y="4974289"/>
            <a:ext cx="3384000" cy="1512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Emotional manipulation</a:t>
            </a:r>
          </a:p>
          <a:p>
            <a:endParaRPr lang="en-GB">
              <a:solidFill>
                <a:schemeClr val="tx1"/>
              </a:solidFill>
            </a:endParaRPr>
          </a:p>
          <a:p>
            <a:r>
              <a:rPr lang="en-GB">
                <a:solidFill>
                  <a:schemeClr val="tx1"/>
                </a:solidFill>
              </a:rPr>
              <a:t>Befriending or starting ‘loving’ relationships but then abusing their trust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75" y="3261844"/>
            <a:ext cx="1325977" cy="13259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495" y="5125067"/>
            <a:ext cx="1210441" cy="12104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364" y="1399291"/>
            <a:ext cx="1451924" cy="145192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495" y="3324568"/>
            <a:ext cx="1210441" cy="1210441"/>
          </a:xfrm>
          <a:prstGeom prst="rect">
            <a:avLst/>
          </a:prstGeom>
        </p:spPr>
      </p:pic>
      <p:sp>
        <p:nvSpPr>
          <p:cNvPr id="13" name="Rectangle 12">
            <a:extLst>
              <a:ext uri="{FF2B5EF4-FFF2-40B4-BE49-F238E27FC236}">
                <a16:creationId xmlns:a16="http://schemas.microsoft.com/office/drawing/2014/main" id="{0C7954EB-D196-41B2-B057-6407062DC46F}"/>
              </a:ext>
            </a:extLst>
          </p:cNvPr>
          <p:cNvSpPr/>
          <p:nvPr/>
        </p:nvSpPr>
        <p:spPr>
          <a:xfrm>
            <a:off x="2502798" y="4974289"/>
            <a:ext cx="3384000" cy="1512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Indebting victims by lending cash or drugs in ways which can never be paid off</a:t>
            </a:r>
          </a:p>
          <a:p>
            <a:endParaRPr lang="en-GB">
              <a:solidFill>
                <a:schemeClr val="tx1"/>
              </a:solidFill>
            </a:endParaRPr>
          </a:p>
          <a:p>
            <a:r>
              <a:rPr lang="en-GB">
                <a:solidFill>
                  <a:schemeClr val="tx1"/>
                </a:solidFill>
              </a:rPr>
              <a:t>Restricting access to finances</a:t>
            </a:r>
          </a:p>
        </p:txBody>
      </p:sp>
      <p:sp>
        <p:nvSpPr>
          <p:cNvPr id="15" name="Rectangle 14">
            <a:extLst>
              <a:ext uri="{FF2B5EF4-FFF2-40B4-BE49-F238E27FC236}">
                <a16:creationId xmlns:a16="http://schemas.microsoft.com/office/drawing/2014/main" id="{BF5D1D6E-FF34-45CA-A658-7A111C0B34F5}"/>
              </a:ext>
            </a:extLst>
          </p:cNvPr>
          <p:cNvSpPr/>
          <p:nvPr/>
        </p:nvSpPr>
        <p:spPr>
          <a:xfrm>
            <a:off x="8166426" y="1359535"/>
            <a:ext cx="3384000" cy="1512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Manipulating mental health issues, learning difficulties, trauma, social isolation &amp; lack of family ties</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8662" y="1491897"/>
            <a:ext cx="1247274" cy="124727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364" y="5067300"/>
            <a:ext cx="1325977" cy="1325977"/>
          </a:xfrm>
          <a:prstGeom prst="rect">
            <a:avLst/>
          </a:prstGeom>
        </p:spPr>
      </p:pic>
    </p:spTree>
    <p:extLst>
      <p:ext uri="{BB962C8B-B14F-4D97-AF65-F5344CB8AC3E}">
        <p14:creationId xmlns:p14="http://schemas.microsoft.com/office/powerpoint/2010/main" val="49973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294" y="1538994"/>
            <a:ext cx="1869590" cy="186959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612" y="4155563"/>
            <a:ext cx="1869592" cy="186959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609" y="4155564"/>
            <a:ext cx="1869590" cy="186959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609" y="1429789"/>
            <a:ext cx="1869590" cy="1869590"/>
          </a:xfrm>
          <a:prstGeom prst="rect">
            <a:avLst/>
          </a:prstGeom>
        </p:spPr>
      </p:pic>
      <p:sp>
        <p:nvSpPr>
          <p:cNvPr id="3" name="Title 2"/>
          <p:cNvSpPr>
            <a:spLocks noGrp="1"/>
          </p:cNvSpPr>
          <p:nvPr>
            <p:ph type="title"/>
          </p:nvPr>
        </p:nvSpPr>
        <p:spPr/>
        <p:txBody>
          <a:bodyPr/>
          <a:lstStyle/>
          <a:p>
            <a:r>
              <a:rPr lang="en-GB"/>
              <a:t>How are victims exploited?</a:t>
            </a:r>
          </a:p>
        </p:txBody>
      </p:sp>
      <p:sp>
        <p:nvSpPr>
          <p:cNvPr id="15" name="Rectangle 14"/>
          <p:cNvSpPr/>
          <p:nvPr/>
        </p:nvSpPr>
        <p:spPr>
          <a:xfrm>
            <a:off x="2726915" y="1429789"/>
            <a:ext cx="3042459" cy="2088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Sexual Exploitation</a:t>
            </a:r>
          </a:p>
          <a:p>
            <a:r>
              <a:rPr lang="en-GB" i="1">
                <a:solidFill>
                  <a:schemeClr val="tx1"/>
                </a:solidFill>
              </a:rPr>
              <a:t>On or off site</a:t>
            </a:r>
          </a:p>
          <a:p>
            <a:r>
              <a:rPr lang="en-GB">
                <a:solidFill>
                  <a:schemeClr val="tx1"/>
                </a:solidFill>
              </a:rPr>
              <a:t>Victims might be forced to sell sex against their will and not receive the money. This does not include voluntary sex work</a:t>
            </a:r>
          </a:p>
        </p:txBody>
      </p:sp>
      <p:sp>
        <p:nvSpPr>
          <p:cNvPr id="16" name="Rectangle 15"/>
          <p:cNvSpPr/>
          <p:nvPr/>
        </p:nvSpPr>
        <p:spPr>
          <a:xfrm>
            <a:off x="2726916" y="4155562"/>
            <a:ext cx="3042459" cy="2088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Criminal </a:t>
            </a:r>
            <a:r>
              <a:rPr lang="en-GB" b="1" dirty="0" err="1">
                <a:solidFill>
                  <a:schemeClr val="tx1"/>
                </a:solidFill>
              </a:rPr>
              <a:t>Exploitaiton</a:t>
            </a:r>
            <a:endParaRPr lang="en-GB" b="1" dirty="0">
              <a:solidFill>
                <a:schemeClr val="tx1"/>
              </a:solidFill>
            </a:endParaRPr>
          </a:p>
          <a:p>
            <a:r>
              <a:rPr lang="en-GB" i="1" dirty="0">
                <a:solidFill>
                  <a:schemeClr val="tx1"/>
                </a:solidFill>
              </a:rPr>
              <a:t>On or off site</a:t>
            </a:r>
            <a:endParaRPr lang="en-GB" i="1" dirty="0">
              <a:solidFill>
                <a:schemeClr val="tx1"/>
              </a:solidFill>
              <a:cs typeface="Calibri"/>
            </a:endParaRPr>
          </a:p>
          <a:p>
            <a:r>
              <a:rPr lang="en-GB" dirty="0">
                <a:solidFill>
                  <a:schemeClr val="tx1"/>
                </a:solidFill>
              </a:rPr>
              <a:t>Victim’s personal details might be used for benefits or financial fraud, they might be forced to beg, shoplift or commit violent crimes</a:t>
            </a:r>
            <a:endParaRPr lang="en-GB" dirty="0">
              <a:solidFill>
                <a:schemeClr val="tx1"/>
              </a:solidFill>
              <a:cs typeface="Calibri"/>
            </a:endParaRPr>
          </a:p>
        </p:txBody>
      </p:sp>
      <p:sp>
        <p:nvSpPr>
          <p:cNvPr id="18" name="Rectangle 17"/>
          <p:cNvSpPr/>
          <p:nvPr/>
        </p:nvSpPr>
        <p:spPr>
          <a:xfrm>
            <a:off x="8028805" y="1429789"/>
            <a:ext cx="3042459" cy="2088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Labour Exploitation</a:t>
            </a:r>
          </a:p>
          <a:p>
            <a:r>
              <a:rPr lang="en-GB" i="1">
                <a:solidFill>
                  <a:schemeClr val="tx1"/>
                </a:solidFill>
              </a:rPr>
              <a:t>Off site</a:t>
            </a:r>
          </a:p>
          <a:p>
            <a:r>
              <a:rPr lang="en-GB">
                <a:solidFill>
                  <a:schemeClr val="tx1"/>
                </a:solidFill>
              </a:rPr>
              <a:t>Victims might be forced to work in sectors such as construction, agriculture, and manufacturing.</a:t>
            </a:r>
          </a:p>
        </p:txBody>
      </p:sp>
      <p:sp>
        <p:nvSpPr>
          <p:cNvPr id="19" name="Rectangle 18"/>
          <p:cNvSpPr/>
          <p:nvPr/>
        </p:nvSpPr>
        <p:spPr>
          <a:xfrm>
            <a:off x="8028805" y="4155562"/>
            <a:ext cx="3042459" cy="2088000"/>
          </a:xfrm>
          <a:prstGeom prst="rect">
            <a:avLst/>
          </a:prstGeom>
          <a:noFill/>
          <a:ln w="38100">
            <a:solidFill>
              <a:srgbClr val="FFC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Drugs Trade</a:t>
            </a:r>
          </a:p>
          <a:p>
            <a:r>
              <a:rPr lang="en-GB" i="1" dirty="0">
                <a:solidFill>
                  <a:schemeClr val="tx1"/>
                </a:solidFill>
              </a:rPr>
              <a:t>On or off site</a:t>
            </a:r>
          </a:p>
          <a:p>
            <a:r>
              <a:rPr lang="en-GB" dirty="0">
                <a:solidFill>
                  <a:schemeClr val="tx1"/>
                </a:solidFill>
              </a:rPr>
              <a:t>Victims might be forced to store, transport, grow, or sell drugs. This might occur inside or outside the hotel .</a:t>
            </a:r>
          </a:p>
        </p:txBody>
      </p:sp>
    </p:spTree>
    <p:extLst>
      <p:ext uri="{BB962C8B-B14F-4D97-AF65-F5344CB8AC3E}">
        <p14:creationId xmlns:p14="http://schemas.microsoft.com/office/powerpoint/2010/main" val="214358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6" y="446665"/>
            <a:ext cx="9025856" cy="505303"/>
          </a:xfrm>
        </p:spPr>
        <p:txBody>
          <a:bodyPr/>
          <a:lstStyle/>
          <a:p>
            <a:r>
              <a:rPr lang="en-GB"/>
              <a:t>How might it occur in hotels during Covid-19?</a:t>
            </a:r>
          </a:p>
        </p:txBody>
      </p:sp>
      <p:sp>
        <p:nvSpPr>
          <p:cNvPr id="3" name="Text Placeholder 2"/>
          <p:cNvSpPr>
            <a:spLocks noGrp="1"/>
          </p:cNvSpPr>
          <p:nvPr>
            <p:ph type="body" sz="quarter" idx="10"/>
          </p:nvPr>
        </p:nvSpPr>
        <p:spPr/>
        <p:txBody>
          <a:bodyPr>
            <a:normAutofit lnSpcReduction="10000"/>
          </a:bodyPr>
          <a:lstStyle/>
          <a:p>
            <a:pPr marL="0" indent="0">
              <a:buNone/>
            </a:pPr>
            <a:r>
              <a:rPr lang="en-GB"/>
              <a:t>Modern slavery can take many forms</a:t>
            </a:r>
          </a:p>
          <a:p>
            <a:pPr marL="0" indent="0">
              <a:buNone/>
            </a:pPr>
            <a:endParaRPr lang="en-GB"/>
          </a:p>
          <a:p>
            <a:pPr marL="0" indent="0">
              <a:buNone/>
            </a:pPr>
            <a:r>
              <a:rPr lang="en-GB"/>
              <a:t>For simplicity, we want you to be aware of </a:t>
            </a:r>
            <a:r>
              <a:rPr lang="en-GB" b="1"/>
              <a:t>3 models of exploitation</a:t>
            </a:r>
          </a:p>
          <a:p>
            <a:pPr marL="0" indent="0">
              <a:buNone/>
            </a:pPr>
            <a:endParaRPr lang="en-GB"/>
          </a:p>
          <a:p>
            <a:pPr marL="457200" indent="-457200">
              <a:buFont typeface="+mj-lt"/>
              <a:buAutoNum type="arabicPeriod"/>
            </a:pPr>
            <a:r>
              <a:rPr lang="en-GB"/>
              <a:t>Residents exploiting other residents </a:t>
            </a:r>
          </a:p>
          <a:p>
            <a:pPr marL="457200" indent="-457200">
              <a:buFont typeface="+mj-lt"/>
              <a:buAutoNum type="arabicPeriod"/>
            </a:pPr>
            <a:r>
              <a:rPr lang="en-GB"/>
              <a:t>Exploiters trying to pick-up residents from the hotel</a:t>
            </a:r>
          </a:p>
          <a:p>
            <a:pPr marL="457200" indent="-457200">
              <a:buFont typeface="+mj-lt"/>
              <a:buAutoNum type="arabicPeriod"/>
            </a:pPr>
            <a:r>
              <a:rPr lang="en-GB"/>
              <a:t>Victims transporting drugs into the hotels</a:t>
            </a:r>
          </a:p>
          <a:p>
            <a:pPr marL="457200" indent="-457200">
              <a:buFont typeface="+mj-lt"/>
              <a:buAutoNum type="arabicPeriod"/>
            </a:pPr>
            <a:endParaRPr lang="en-GB"/>
          </a:p>
          <a:p>
            <a:pPr marL="0" indent="0">
              <a:buNone/>
            </a:pPr>
            <a:r>
              <a:rPr lang="en-GB"/>
              <a:t>None of these will be clear cut, there will always complexities and shades of grey, but we think its best that you have an idea of what </a:t>
            </a:r>
            <a:r>
              <a:rPr lang="en-GB" b="1"/>
              <a:t>might</a:t>
            </a:r>
            <a:r>
              <a:rPr lang="en-GB"/>
              <a:t> occur.</a:t>
            </a:r>
          </a:p>
          <a:p>
            <a:pPr marL="0" indent="0">
              <a:buNone/>
            </a:pPr>
            <a:endParaRPr lang="en-GB"/>
          </a:p>
          <a:p>
            <a:pPr marL="0" indent="0">
              <a:buNone/>
            </a:pPr>
            <a:r>
              <a:rPr lang="en-GB"/>
              <a:t>A common complexity is the distinction between a perpetrator and a victim being blurred.</a:t>
            </a:r>
          </a:p>
          <a:p>
            <a:pPr marL="0" indent="0">
              <a:buNone/>
            </a:pPr>
            <a:endParaRPr lang="en-GB"/>
          </a:p>
          <a:p>
            <a:pPr marL="0" indent="0">
              <a:buNone/>
            </a:pPr>
            <a:endParaRPr lang="en-GB"/>
          </a:p>
        </p:txBody>
      </p:sp>
    </p:spTree>
    <p:extLst>
      <p:ext uri="{BB962C8B-B14F-4D97-AF65-F5344CB8AC3E}">
        <p14:creationId xmlns:p14="http://schemas.microsoft.com/office/powerpoint/2010/main" val="219591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can you spot modern slavery?</a:t>
            </a:r>
          </a:p>
        </p:txBody>
      </p:sp>
      <p:graphicFrame>
        <p:nvGraphicFramePr>
          <p:cNvPr id="5" name="Table 4"/>
          <p:cNvGraphicFramePr>
            <a:graphicFrameLocks noGrp="1"/>
          </p:cNvGraphicFramePr>
          <p:nvPr>
            <p:extLst>
              <p:ext uri="{D42A27DB-BD31-4B8C-83A1-F6EECF244321}">
                <p14:modId xmlns:p14="http://schemas.microsoft.com/office/powerpoint/2010/main" val="3649980408"/>
              </p:ext>
            </p:extLst>
          </p:nvPr>
        </p:nvGraphicFramePr>
        <p:xfrm>
          <a:off x="367523" y="1347208"/>
          <a:ext cx="11562084" cy="5246208"/>
        </p:xfrm>
        <a:graphic>
          <a:graphicData uri="http://schemas.openxmlformats.org/drawingml/2006/table">
            <a:tbl>
              <a:tblPr firstRow="1" bandRow="1">
                <a:tableStyleId>{5940675A-B579-460E-94D1-54222C63F5DA}</a:tableStyleId>
              </a:tblPr>
              <a:tblGrid>
                <a:gridCol w="5781042">
                  <a:extLst>
                    <a:ext uri="{9D8B030D-6E8A-4147-A177-3AD203B41FA5}">
                      <a16:colId xmlns:a16="http://schemas.microsoft.com/office/drawing/2014/main" val="2273179185"/>
                    </a:ext>
                  </a:extLst>
                </a:gridCol>
                <a:gridCol w="5781042">
                  <a:extLst>
                    <a:ext uri="{9D8B030D-6E8A-4147-A177-3AD203B41FA5}">
                      <a16:colId xmlns:a16="http://schemas.microsoft.com/office/drawing/2014/main" val="3280811309"/>
                    </a:ext>
                  </a:extLst>
                </a:gridCol>
              </a:tblGrid>
              <a:tr h="434704">
                <a:tc gridSpan="2">
                  <a:txBody>
                    <a:bodyPr/>
                    <a:lstStyle/>
                    <a:p>
                      <a:pPr algn="ctr"/>
                      <a:r>
                        <a:rPr lang="en-GB" sz="2400" b="1"/>
                        <a:t>General Sign</a:t>
                      </a:r>
                      <a:r>
                        <a:rPr lang="en-GB" sz="2400" b="1" baseline="0"/>
                        <a:t>s of Exploitation</a:t>
                      </a:r>
                      <a:endParaRPr lang="en-GB" sz="2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B01"/>
                    </a:solidFill>
                  </a:tcPr>
                </a:tc>
                <a:tc hMerge="1">
                  <a:txBody>
                    <a:bodyPr/>
                    <a:lstStyle/>
                    <a:p>
                      <a:endParaRPr lang="en-GB"/>
                    </a:p>
                  </a:txBody>
                  <a:tcPr/>
                </a:tc>
                <a:extLst>
                  <a:ext uri="{0D108BD9-81ED-4DB2-BD59-A6C34878D82A}">
                    <a16:rowId xmlns:a16="http://schemas.microsoft.com/office/drawing/2014/main" val="4101439048"/>
                  </a:ext>
                </a:extLst>
              </a:tr>
              <a:tr h="68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Large amounts of </a:t>
                      </a:r>
                      <a:r>
                        <a:rPr lang="en-US" sz="2000" b="1"/>
                        <a:t>cash</a:t>
                      </a:r>
                      <a:r>
                        <a:rPr lang="en-US" sz="2000"/>
                        <a:t> in room</a:t>
                      </a:r>
                      <a:endParaRPr lang="en-GB" sz="20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Residents mention their </a:t>
                      </a:r>
                      <a:r>
                        <a:rPr lang="en-US" sz="2000" b="1"/>
                        <a:t>benefits are</a:t>
                      </a:r>
                      <a:r>
                        <a:rPr lang="en-US" sz="2000" b="1" baseline="0"/>
                        <a:t> </a:t>
                      </a:r>
                      <a:r>
                        <a:rPr lang="en-US" sz="2000" b="1"/>
                        <a:t>going to others</a:t>
                      </a:r>
                      <a:endParaRPr lang="en-GB" sz="2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4861637"/>
                  </a:ext>
                </a:extLst>
              </a:tr>
              <a:tr h="68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A resident mentions they </a:t>
                      </a:r>
                      <a:r>
                        <a:rPr lang="en-US" sz="2000" b="1"/>
                        <a:t>owe money</a:t>
                      </a:r>
                      <a:endParaRPr lang="en-GB" sz="20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a:t>A resident is </a:t>
                      </a:r>
                      <a:r>
                        <a:rPr lang="en-US" sz="2000" b="1"/>
                        <a:t>always accompanied </a:t>
                      </a:r>
                      <a:r>
                        <a:rPr lang="en-US" sz="2000"/>
                        <a:t>by another</a:t>
                      </a:r>
                      <a:endParaRPr lang="en-GB" sz="20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4925289"/>
                  </a:ext>
                </a:extLst>
              </a:tr>
              <a:tr h="68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Drugs</a:t>
                      </a:r>
                      <a:r>
                        <a:rPr lang="en-US" sz="2000"/>
                        <a:t> found in a room or around hotel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Residents show signs of </a:t>
                      </a:r>
                      <a:r>
                        <a:rPr lang="en-US" sz="2000" b="1"/>
                        <a:t>trauma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965892"/>
                  </a:ext>
                </a:extLst>
              </a:tr>
              <a:tr h="68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Strangers at the hotel </a:t>
                      </a:r>
                      <a:r>
                        <a:rPr lang="en-US" sz="2000" b="1"/>
                        <a:t>demanding</a:t>
                      </a:r>
                      <a:r>
                        <a:rPr lang="en-US" sz="2000"/>
                        <a:t> </a:t>
                      </a:r>
                      <a:r>
                        <a:rPr lang="en-US" sz="2000" b="1"/>
                        <a:t>money</a:t>
                      </a:r>
                      <a:r>
                        <a:rPr lang="en-US" sz="2000"/>
                        <a:t> or </a:t>
                      </a:r>
                      <a:r>
                        <a:rPr lang="en-US" sz="2000" b="1" err="1"/>
                        <a:t>favours</a:t>
                      </a:r>
                      <a:endParaRPr lang="en-GB" sz="2000" b="1" err="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Strangers trying to </a:t>
                      </a:r>
                      <a:r>
                        <a:rPr lang="en-GB" sz="2000" b="1"/>
                        <a:t>enter the premises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3508159"/>
                  </a:ext>
                </a:extLst>
              </a:tr>
              <a:tr h="68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Residents with signs of </a:t>
                      </a:r>
                      <a:r>
                        <a:rPr lang="en-US" sz="2000" b="1"/>
                        <a:t>assault</a:t>
                      </a:r>
                      <a:r>
                        <a:rPr lang="en-US" sz="2000"/>
                        <a:t> or </a:t>
                      </a:r>
                      <a:r>
                        <a:rPr lang="en-US" sz="2000" b="1"/>
                        <a:t>abuse</a:t>
                      </a:r>
                      <a:endParaRPr lang="en-GB" sz="2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Residents </a:t>
                      </a:r>
                      <a:r>
                        <a:rPr lang="en-US" sz="2000" b="1"/>
                        <a:t>won’t say where they are going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05270"/>
                  </a:ext>
                </a:extLst>
              </a:tr>
              <a:tr h="68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Multiple visitors </a:t>
                      </a:r>
                      <a:r>
                        <a:rPr lang="en-US" sz="2000"/>
                        <a:t>to one room</a:t>
                      </a:r>
                      <a:endParaRPr lang="en-GB" sz="20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FontTx/>
                        <a:buNone/>
                      </a:pPr>
                      <a:r>
                        <a:rPr lang="en-US" sz="2000"/>
                        <a:t>Residents receive </a:t>
                      </a:r>
                      <a:r>
                        <a:rPr lang="en-US" sz="2000" b="1"/>
                        <a:t>gifts</a:t>
                      </a:r>
                      <a:r>
                        <a:rPr lang="en-US" sz="2000"/>
                        <a:t>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2679132"/>
                  </a:ext>
                </a:extLst>
              </a:tr>
              <a:tr h="684144">
                <a:tc>
                  <a:txBody>
                    <a:bodyPr/>
                    <a:lstStyle/>
                    <a:p>
                      <a:pPr algn="l"/>
                      <a:r>
                        <a:rPr lang="en-US" sz="2000"/>
                        <a:t>Targeting younger residents ‘</a:t>
                      </a:r>
                      <a:r>
                        <a:rPr lang="en-US" sz="2000" b="1"/>
                        <a:t>taking under their wing</a:t>
                      </a:r>
                      <a:r>
                        <a:rPr lang="en-US" sz="2000"/>
                        <a:t>’</a:t>
                      </a:r>
                      <a:endParaRPr lang="en-GB" sz="20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Residents </a:t>
                      </a:r>
                      <a:r>
                        <a:rPr lang="en-US" sz="2000" b="1"/>
                        <a:t>picked up &amp; dropped off </a:t>
                      </a:r>
                      <a:r>
                        <a:rPr lang="en-US" sz="2000"/>
                        <a:t>from the hotel</a:t>
                      </a:r>
                      <a:endParaRPr lang="en-GB" sz="20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7282971"/>
                  </a:ext>
                </a:extLst>
              </a:tr>
            </a:tbl>
          </a:graphicData>
        </a:graphic>
      </p:graphicFrame>
    </p:spTree>
    <p:extLst>
      <p:ext uri="{BB962C8B-B14F-4D97-AF65-F5344CB8AC3E}">
        <p14:creationId xmlns:p14="http://schemas.microsoft.com/office/powerpoint/2010/main" val="1897009732"/>
      </p:ext>
    </p:extLst>
  </p:cSld>
  <p:clrMapOvr>
    <a:masterClrMapping/>
  </p:clrMapOvr>
</p:sld>
</file>

<file path=ppt/theme/theme1.xml><?xml version="1.0" encoding="utf-8"?>
<a:theme xmlns:a="http://schemas.openxmlformats.org/drawingml/2006/main" name="Office Theme">
  <a:themeElements>
    <a:clrScheme name="StopTheTraffic">
      <a:dk1>
        <a:srgbClr val="000000"/>
      </a:dk1>
      <a:lt1>
        <a:srgbClr val="FFFFFF"/>
      </a:lt1>
      <a:dk2>
        <a:srgbClr val="E6E5E5"/>
      </a:dk2>
      <a:lt2>
        <a:srgbClr val="FFCB01"/>
      </a:lt2>
      <a:accent1>
        <a:srgbClr val="7F6500"/>
      </a:accent1>
      <a:accent2>
        <a:srgbClr val="755F4A"/>
      </a:accent2>
      <a:accent3>
        <a:srgbClr val="B19B8E"/>
      </a:accent3>
      <a:accent4>
        <a:srgbClr val="6C6E6E"/>
      </a:accent4>
      <a:accent5>
        <a:srgbClr val="A5A6A9"/>
      </a:accent5>
      <a:accent6>
        <a:srgbClr val="544E52"/>
      </a:accent6>
      <a:hlink>
        <a:srgbClr val="717B81"/>
      </a:hlink>
      <a:folHlink>
        <a:srgbClr val="E5C9B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536386616B074683E8245D75DEEB17" ma:contentTypeVersion="11" ma:contentTypeDescription="Create a new document." ma:contentTypeScope="" ma:versionID="49da4216de7a9ee05c05cd8ff28c4ea2">
  <xsd:schema xmlns:xsd="http://www.w3.org/2001/XMLSchema" xmlns:xs="http://www.w3.org/2001/XMLSchema" xmlns:p="http://schemas.microsoft.com/office/2006/metadata/properties" xmlns:ns2="f29a86c8-acaf-46fd-9754-ff92ae15bb48" xmlns:ns3="ad001290-a258-4d2c-b651-611210acb658" targetNamespace="http://schemas.microsoft.com/office/2006/metadata/properties" ma:root="true" ma:fieldsID="2c53e0f2cee889a17746b594ca39e936" ns2:_="" ns3:_="">
    <xsd:import namespace="f29a86c8-acaf-46fd-9754-ff92ae15bb48"/>
    <xsd:import namespace="ad001290-a258-4d2c-b651-611210acb6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a86c8-acaf-46fd-9754-ff92ae15b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01290-a258-4d2c-b651-611210acb6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FB1735-7165-4768-B03D-183C9F5167F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d001290-a258-4d2c-b651-611210acb658"/>
    <ds:schemaRef ds:uri="f29a86c8-acaf-46fd-9754-ff92ae15bb48"/>
    <ds:schemaRef ds:uri="http://www.w3.org/XML/1998/namespace"/>
  </ds:schemaRefs>
</ds:datastoreItem>
</file>

<file path=customXml/itemProps2.xml><?xml version="1.0" encoding="utf-8"?>
<ds:datastoreItem xmlns:ds="http://schemas.openxmlformats.org/officeDocument/2006/customXml" ds:itemID="{30A3A53C-82D3-4E75-AF06-D99D7B61B3A7}">
  <ds:schemaRefs>
    <ds:schemaRef ds:uri="http://schemas.microsoft.com/sharepoint/v3/contenttype/forms"/>
  </ds:schemaRefs>
</ds:datastoreItem>
</file>

<file path=customXml/itemProps3.xml><?xml version="1.0" encoding="utf-8"?>
<ds:datastoreItem xmlns:ds="http://schemas.openxmlformats.org/officeDocument/2006/customXml" ds:itemID="{808F3FA6-FE9F-4EF7-8AD2-3DA04CC71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a86c8-acaf-46fd-9754-ff92ae15bb48"/>
    <ds:schemaRef ds:uri="ad001290-a258-4d2c-b651-611210acb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3277</Words>
  <Application>Microsoft Office PowerPoint</Application>
  <PresentationFormat>Widescreen</PresentationFormat>
  <Paragraphs>379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What are we asking of you?</vt:lpstr>
      <vt:lpstr>Who is affected by modern slavery?</vt:lpstr>
      <vt:lpstr>Matt’s Story </vt:lpstr>
      <vt:lpstr>What is modern slavery?</vt:lpstr>
      <vt:lpstr>How are victims tricked or controlled?</vt:lpstr>
      <vt:lpstr>How are victims exploited?</vt:lpstr>
      <vt:lpstr>How might it occur in hotels during Covid-19?</vt:lpstr>
      <vt:lpstr>How can you spot modern slavery?</vt:lpstr>
      <vt:lpstr>How can you spot modern slavery?</vt:lpstr>
      <vt:lpstr>How do you report modern slavery?</vt:lpstr>
      <vt:lpstr>PowerPoint Presentation</vt:lpstr>
      <vt:lpstr>How can you spot modern slavery?</vt:lpstr>
      <vt:lpstr>Support for survivors of modern slavery</vt:lpstr>
      <vt:lpstr>Questions &amp; Follow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Nunn</dc:creator>
  <cp:lastModifiedBy>Tom Madden</cp:lastModifiedBy>
  <cp:revision>1</cp:revision>
  <cp:lastPrinted>2019-08-30T19:24:27Z</cp:lastPrinted>
  <dcterms:created xsi:type="dcterms:W3CDTF">2019-08-30T19:19:06Z</dcterms:created>
  <dcterms:modified xsi:type="dcterms:W3CDTF">2020-05-06T12:26:03Z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0x0101003D536386616B074683E8245D75DEEB17</vt:lpwstr>
  </property>
</Properties>
</file>